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8" r:id="rId2"/>
    <p:sldId id="259" r:id="rId3"/>
    <p:sldId id="257" r:id="rId4"/>
    <p:sldId id="263" r:id="rId5"/>
    <p:sldId id="260" r:id="rId6"/>
    <p:sldId id="261" r:id="rId7"/>
    <p:sldId id="264" r:id="rId8"/>
    <p:sldId id="265"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72535"/>
  </p:normalViewPr>
  <p:slideViewPr>
    <p:cSldViewPr snapToGrid="0">
      <p:cViewPr varScale="1">
        <p:scale>
          <a:sx n="83" d="100"/>
          <a:sy n="83" d="100"/>
        </p:scale>
        <p:origin x="14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C1B3D-54F6-A743-880E-8CB5EFABCCF1}" type="datetimeFigureOut">
              <a:rPr lang="en-US" smtClean="0"/>
              <a:t>6/5/24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939D3-1741-8D43-8F1B-3F021271E608}" type="slidenum">
              <a:rPr lang="en-US" smtClean="0"/>
              <a:t>‹#›</a:t>
            </a:fld>
            <a:endParaRPr lang="en-US"/>
          </a:p>
        </p:txBody>
      </p:sp>
    </p:spTree>
    <p:extLst>
      <p:ext uri="{BB962C8B-B14F-4D97-AF65-F5344CB8AC3E}">
        <p14:creationId xmlns:p14="http://schemas.microsoft.com/office/powerpoint/2010/main" val="68897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3939D3-1741-8D43-8F1B-3F021271E608}" type="slidenum">
              <a:rPr lang="en-US" smtClean="0"/>
              <a:t>1</a:t>
            </a:fld>
            <a:endParaRPr lang="en-US"/>
          </a:p>
        </p:txBody>
      </p:sp>
    </p:spTree>
    <p:extLst>
      <p:ext uri="{BB962C8B-B14F-4D97-AF65-F5344CB8AC3E}">
        <p14:creationId xmlns:p14="http://schemas.microsoft.com/office/powerpoint/2010/main" val="310682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sz="1600" b="0" i="0" u="none" strike="noStrike" dirty="0">
                <a:solidFill>
                  <a:srgbClr val="222222"/>
                </a:solidFill>
                <a:effectLst/>
                <a:latin typeface="Arial" panose="020B0604020202020204" pitchFamily="34" charset="0"/>
              </a:rPr>
              <a:t> Climate Change Act sets Gov climate duties &amp; evidence-based </a:t>
            </a:r>
            <a:r>
              <a:rPr lang="en-GB" sz="1600" b="0" i="0" u="none" strike="noStrike">
                <a:solidFill>
                  <a:srgbClr val="222222"/>
                </a:solidFill>
                <a:effectLst/>
                <a:latin typeface="Arial" panose="020B0604020202020204" pitchFamily="34" charset="0"/>
              </a:rPr>
              <a:t>targets for legally-binding </a:t>
            </a:r>
            <a:r>
              <a:rPr lang="en-GB" sz="1600" b="0" i="0" u="none" strike="noStrike" dirty="0">
                <a:solidFill>
                  <a:srgbClr val="222222"/>
                </a:solidFill>
                <a:effectLst/>
                <a:latin typeface="Arial" panose="020B0604020202020204" pitchFamily="34" charset="0"/>
              </a:rPr>
              <a:t>carbon budgets</a:t>
            </a:r>
          </a:p>
          <a:p>
            <a:pPr algn="l">
              <a:buFont typeface="Arial" panose="020B0604020202020204" pitchFamily="34" charset="0"/>
              <a:buChar char="•"/>
            </a:pPr>
            <a:r>
              <a:rPr lang="en-GB" sz="1600" b="0" i="0" u="none" strike="noStrike" dirty="0">
                <a:solidFill>
                  <a:srgbClr val="222222"/>
                </a:solidFill>
                <a:effectLst/>
                <a:latin typeface="Arial" panose="020B0604020202020204" pitchFamily="34" charset="0"/>
              </a:rPr>
              <a:t>,These are assessed and monitored by the independent UK Climate Change Committee (UKCCC)</a:t>
            </a:r>
          </a:p>
          <a:p>
            <a:pPr algn="l">
              <a:buFont typeface="Arial" panose="020B0604020202020204" pitchFamily="34" charset="0"/>
              <a:buChar char="•"/>
            </a:pPr>
            <a:r>
              <a:rPr lang="en-GB" sz="1600" b="0" i="0" u="none" strike="noStrike" dirty="0">
                <a:solidFill>
                  <a:srgbClr val="222222"/>
                </a:solidFill>
                <a:effectLst/>
                <a:latin typeface="Arial" panose="020B0604020202020204" pitchFamily="34" charset="0"/>
              </a:rPr>
              <a:t> Robust framework for checking government’s plans and delivery – to see if they are greenwash or not</a:t>
            </a:r>
          </a:p>
          <a:p>
            <a:pPr algn="l">
              <a:buFont typeface="Arial" panose="020B0604020202020204" pitchFamily="34" charset="0"/>
              <a:buChar char="•"/>
            </a:pPr>
            <a:r>
              <a:rPr lang="en-GB" sz="1600" b="0" i="0" u="none" strike="noStrike" dirty="0">
                <a:solidFill>
                  <a:srgbClr val="222222"/>
                </a:solidFill>
                <a:effectLst/>
                <a:latin typeface="Arial" panose="020B0604020202020204" pitchFamily="34" charset="0"/>
              </a:rPr>
              <a:t> Three things are key:</a:t>
            </a:r>
          </a:p>
          <a:p>
            <a:pPr marL="742950" lvl="1" indent="-285750" algn="l">
              <a:buFont typeface="Arial" panose="020B0604020202020204" pitchFamily="34" charset="0"/>
              <a:buChar char="•"/>
            </a:pPr>
            <a:r>
              <a:rPr lang="en-GB" sz="1600" b="0" i="0" u="none" strike="noStrike" dirty="0">
                <a:solidFill>
                  <a:srgbClr val="222222"/>
                </a:solidFill>
                <a:effectLst/>
                <a:latin typeface="Arial" panose="020B0604020202020204" pitchFamily="34" charset="0"/>
              </a:rPr>
              <a:t>UK CCC produces annual evaluations of government progress. No sugarcoating, worth reading</a:t>
            </a:r>
          </a:p>
          <a:p>
            <a:pPr marL="742950" lvl="1" indent="-285750" algn="l">
              <a:buFont typeface="Arial" panose="020B0604020202020204" pitchFamily="34" charset="0"/>
              <a:buChar char="•"/>
            </a:pPr>
            <a:r>
              <a:rPr lang="en-GB" sz="1600" b="0" i="0" u="none" strike="noStrike" dirty="0">
                <a:solidFill>
                  <a:srgbClr val="222222"/>
                </a:solidFill>
                <a:effectLst/>
                <a:latin typeface="Arial" panose="020B0604020202020204" pitchFamily="34" charset="0"/>
              </a:rPr>
              <a:t>Since they are statutory duties opens the possibility for judicial review. </a:t>
            </a:r>
          </a:p>
          <a:p>
            <a:pPr marL="742950" lvl="1" indent="-285750" algn="l">
              <a:buFont typeface="Arial" panose="020B0604020202020204" pitchFamily="34" charset="0"/>
              <a:buChar char="•"/>
            </a:pPr>
            <a:r>
              <a:rPr lang="en-GB" sz="1600" b="0" i="0" u="none" strike="noStrike" dirty="0">
                <a:solidFill>
                  <a:srgbClr val="222222"/>
                </a:solidFill>
                <a:effectLst/>
                <a:latin typeface="Arial" panose="020B0604020202020204" pitchFamily="34" charset="0"/>
              </a:rPr>
              <a:t>Another useful source of scrutiny comes from Parliament’s Select Committee’s</a:t>
            </a:r>
            <a:endParaRPr lang="en-US" dirty="0"/>
          </a:p>
        </p:txBody>
      </p:sp>
      <p:sp>
        <p:nvSpPr>
          <p:cNvPr id="4" name="Slide Number Placeholder 3"/>
          <p:cNvSpPr>
            <a:spLocks noGrp="1"/>
          </p:cNvSpPr>
          <p:nvPr>
            <p:ph type="sldNum" sz="quarter" idx="5"/>
          </p:nvPr>
        </p:nvSpPr>
        <p:spPr/>
        <p:txBody>
          <a:bodyPr/>
          <a:lstStyle/>
          <a:p>
            <a:fld id="{D73939D3-1741-8D43-8F1B-3F021271E608}" type="slidenum">
              <a:rPr lang="en-US" smtClean="0"/>
              <a:t>2</a:t>
            </a:fld>
            <a:endParaRPr lang="en-US"/>
          </a:p>
        </p:txBody>
      </p:sp>
    </p:spTree>
    <p:extLst>
      <p:ext uri="{BB962C8B-B14F-4D97-AF65-F5344CB8AC3E}">
        <p14:creationId xmlns:p14="http://schemas.microsoft.com/office/powerpoint/2010/main" val="264660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Legal challenge by Friends of the Earth, </a:t>
            </a:r>
            <a:r>
              <a:rPr lang="en-US" dirty="0" err="1"/>
              <a:t>ClientEarth</a:t>
            </a:r>
            <a:r>
              <a:rPr lang="en-US" dirty="0"/>
              <a:t> and The Good Law Project.</a:t>
            </a:r>
          </a:p>
          <a:p>
            <a:pPr marL="171450" indent="-171450">
              <a:buFont typeface="Arial" panose="020B0604020202020204" pitchFamily="34" charset="0"/>
              <a:buChar char="•"/>
            </a:pPr>
            <a:r>
              <a:rPr lang="en-US" dirty="0"/>
              <a:t>Campaigners claimed the risks had not been considered and the plan assumed all policies would be </a:t>
            </a:r>
            <a:r>
              <a:rPr lang="en-US" dirty="0" err="1"/>
              <a:t>achievd</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Government defeated in court – will be required to redraft the plan again</a:t>
            </a:r>
          </a:p>
          <a:p>
            <a:endParaRPr lang="en-US" dirty="0"/>
          </a:p>
        </p:txBody>
      </p:sp>
      <p:sp>
        <p:nvSpPr>
          <p:cNvPr id="4" name="Slide Number Placeholder 3"/>
          <p:cNvSpPr>
            <a:spLocks noGrp="1"/>
          </p:cNvSpPr>
          <p:nvPr>
            <p:ph type="sldNum" sz="quarter" idx="5"/>
          </p:nvPr>
        </p:nvSpPr>
        <p:spPr/>
        <p:txBody>
          <a:bodyPr/>
          <a:lstStyle/>
          <a:p>
            <a:fld id="{D73939D3-1741-8D43-8F1B-3F021271E608}" type="slidenum">
              <a:rPr lang="en-US" smtClean="0"/>
              <a:t>3</a:t>
            </a:fld>
            <a:endParaRPr lang="en-US"/>
          </a:p>
        </p:txBody>
      </p:sp>
    </p:spTree>
    <p:extLst>
      <p:ext uri="{BB962C8B-B14F-4D97-AF65-F5344CB8AC3E}">
        <p14:creationId xmlns:p14="http://schemas.microsoft.com/office/powerpoint/2010/main" val="2105304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The government had previously been warned that the plan was not sufficient by its own climate watchdog.</a:t>
            </a:r>
          </a:p>
          <a:p>
            <a:pPr marL="171450" indent="-171450">
              <a:buFont typeface="Arial" panose="020B0604020202020204" pitchFamily="34" charset="0"/>
              <a:buChar char="•"/>
            </a:pPr>
            <a:r>
              <a:rPr lang="en-US" sz="1200" dirty="0"/>
              <a:t>When the new plan was published in March 2023 the UK Climate Change Committee (UKCCC) said it was even less confident that the government could achieve its climate goals than before it published the plan.</a:t>
            </a:r>
          </a:p>
          <a:p>
            <a:pPr marL="171450" indent="-171450">
              <a:buFont typeface="Arial" panose="020B0604020202020204" pitchFamily="34" charset="0"/>
              <a:buChar char="•"/>
            </a:pPr>
            <a:r>
              <a:rPr lang="en-US" sz="1200" dirty="0"/>
              <a:t>The UK has a target to reduce its emissions by 78% by 2035 against 1990 levels. But the UKCCC estimated the government plan would only deliver a fifth of the emissions cuts needed in the coming decade.</a:t>
            </a:r>
          </a:p>
          <a:p>
            <a:pPr marL="171450" indent="-171450">
              <a:buFont typeface="Arial" panose="020B0604020202020204" pitchFamily="34" charset="0"/>
              <a:buChar char="•"/>
            </a:pPr>
            <a:r>
              <a:rPr lang="en-US" sz="1200" dirty="0"/>
              <a:t>It said of the plan published in 2023: "Despite over 3,000 pages of new detail, [our] confidence in the UK meeting its goals from 2030 onwards is now markedly less than it was in our previous assessment a year ago.”</a:t>
            </a:r>
          </a:p>
          <a:p>
            <a:pPr marL="171450" indent="-171450">
              <a:buFont typeface="Arial" panose="020B0604020202020204" pitchFamily="34" charset="0"/>
              <a:buChar char="•"/>
            </a:pPr>
            <a:r>
              <a:rPr lang="en-US" sz="1200" dirty="0"/>
              <a:t>In particular the committee criticized the government's failure to support clean energy and its support for new fossil fuel projects.</a:t>
            </a:r>
          </a:p>
          <a:p>
            <a:pPr marL="171450" indent="-171450">
              <a:buFont typeface="Arial" panose="020B0604020202020204" pitchFamily="34" charset="0"/>
              <a:buChar char="•"/>
            </a:pPr>
            <a:r>
              <a:rPr lang="en-US" sz="1200" dirty="0"/>
              <a:t>In July 2023 Prime Minister Rishi Sunak announced 100 new North Sea oil and gas </a:t>
            </a:r>
            <a:r>
              <a:rPr lang="en-US" sz="1200" dirty="0" err="1"/>
              <a:t>licences</a:t>
            </a:r>
            <a:r>
              <a:rPr lang="en-US" sz="1200" dirty="0"/>
              <a:t> - on the basis this would secure jobs and energy security for the UK.</a:t>
            </a:r>
          </a:p>
          <a:p>
            <a:pPr marL="171450" indent="-171450">
              <a:buFont typeface="Arial" panose="020B0604020202020204" pitchFamily="34" charset="0"/>
              <a:buChar char="•"/>
            </a:pPr>
            <a:r>
              <a:rPr lang="en-US" sz="1200" dirty="0"/>
              <a:t>The International Energy Agency has previously said, external there is no need for investment in new oil and gas projects to meet global energy demand.</a:t>
            </a:r>
          </a:p>
          <a:p>
            <a:endParaRPr lang="en-US" dirty="0"/>
          </a:p>
        </p:txBody>
      </p:sp>
      <p:sp>
        <p:nvSpPr>
          <p:cNvPr id="4" name="Slide Number Placeholder 3"/>
          <p:cNvSpPr>
            <a:spLocks noGrp="1"/>
          </p:cNvSpPr>
          <p:nvPr>
            <p:ph type="sldNum" sz="quarter" idx="5"/>
          </p:nvPr>
        </p:nvSpPr>
        <p:spPr/>
        <p:txBody>
          <a:bodyPr/>
          <a:lstStyle/>
          <a:p>
            <a:fld id="{D73939D3-1741-8D43-8F1B-3F021271E608}" type="slidenum">
              <a:rPr lang="en-US" smtClean="0"/>
              <a:t>4</a:t>
            </a:fld>
            <a:endParaRPr lang="en-US"/>
          </a:p>
        </p:txBody>
      </p:sp>
    </p:spTree>
    <p:extLst>
      <p:ext uri="{BB962C8B-B14F-4D97-AF65-F5344CB8AC3E}">
        <p14:creationId xmlns:p14="http://schemas.microsoft.com/office/powerpoint/2010/main" val="425828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For local government, the situation is different.</a:t>
            </a: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Councils have come to take climate more seriously over recent years. Over 300 now have declared emergencies.</a:t>
            </a: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But it is not clear how councils fit into national plans for net zero with no real statutory duties</a:t>
            </a: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There is no core funding for action – need to compete against each another for short-term funding pots for think like retrofitting their estates.</a:t>
            </a: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This makes it hard to evaluate their performance – many barriers and no level playing field for comparison</a:t>
            </a: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No standard reporting in England - Government has promised guidance on reporting in 2025. </a:t>
            </a: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The Independent Review of Net Zero from last year identified the lack of a clear framework for councils</a:t>
            </a: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The Local Government Association, too, have made similar calls.</a:t>
            </a: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This all makes it harder to evaluate local government performance for greenwashing without a set framework.</a:t>
            </a: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Thankfully our councils claim they have detailed plans and they do report on their progress to their scrutiny committees.</a:t>
            </a: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However much more effort put into 1.5% within their direct control</a:t>
            </a:r>
          </a:p>
          <a:p>
            <a:endParaRPr lang="en-US" dirty="0"/>
          </a:p>
        </p:txBody>
      </p:sp>
      <p:sp>
        <p:nvSpPr>
          <p:cNvPr id="4" name="Slide Number Placeholder 3"/>
          <p:cNvSpPr>
            <a:spLocks noGrp="1"/>
          </p:cNvSpPr>
          <p:nvPr>
            <p:ph type="sldNum" sz="quarter" idx="5"/>
          </p:nvPr>
        </p:nvSpPr>
        <p:spPr/>
        <p:txBody>
          <a:bodyPr/>
          <a:lstStyle/>
          <a:p>
            <a:fld id="{D73939D3-1741-8D43-8F1B-3F021271E608}" type="slidenum">
              <a:rPr lang="en-US" smtClean="0"/>
              <a:t>5</a:t>
            </a:fld>
            <a:endParaRPr lang="en-US"/>
          </a:p>
        </p:txBody>
      </p:sp>
    </p:spTree>
    <p:extLst>
      <p:ext uri="{BB962C8B-B14F-4D97-AF65-F5344CB8AC3E}">
        <p14:creationId xmlns:p14="http://schemas.microsoft.com/office/powerpoint/2010/main" val="137574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What are the barometers for evaluating their performance?</a:t>
            </a:r>
          </a:p>
          <a:p>
            <a:pPr algn="l">
              <a:buFont typeface="Arial" panose="020B0604020202020204" pitchFamily="34" charset="0"/>
              <a:buChar char="•"/>
            </a:pPr>
            <a:endParaRPr lang="en-GB" b="0" i="0" u="none" strike="noStrike" dirty="0">
              <a:solidFill>
                <a:srgbClr val="222222"/>
              </a:solidFill>
              <a:effectLst/>
              <a:latin typeface="Arial" panose="020B0604020202020204" pitchFamily="34" charset="0"/>
            </a:endParaRP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A few useful documents detail the kinds of roles and exemplify some good practice.</a:t>
            </a:r>
          </a:p>
          <a:p>
            <a:pPr marL="742950" lvl="1" indent="-285750" algn="l">
              <a:buFont typeface="Arial" panose="020B0604020202020204" pitchFamily="34" charset="0"/>
              <a:buChar char="•"/>
            </a:pPr>
            <a:r>
              <a:rPr lang="en-GB" b="0" i="0" u="none" strike="noStrike" dirty="0">
                <a:solidFill>
                  <a:srgbClr val="222222"/>
                </a:solidFill>
                <a:effectLst/>
                <a:latin typeface="Arial" panose="020B0604020202020204" pitchFamily="34" charset="0"/>
              </a:rPr>
              <a:t>The Climate Change Committee’s 2020 Local Authorities and the Sixth Carbon Budget report</a:t>
            </a:r>
          </a:p>
          <a:p>
            <a:pPr marL="742950" lvl="1" indent="-285750" algn="l">
              <a:buFont typeface="Arial" panose="020B0604020202020204" pitchFamily="34" charset="0"/>
              <a:buChar char="•"/>
            </a:pPr>
            <a:r>
              <a:rPr lang="en-GB" b="0" i="0" u="none" strike="noStrike" dirty="0">
                <a:solidFill>
                  <a:srgbClr val="222222"/>
                </a:solidFill>
                <a:effectLst/>
                <a:latin typeface="Arial" panose="020B0604020202020204" pitchFamily="34" charset="0"/>
              </a:rPr>
              <a:t>The Commons Library’s 2023 The role of local government in reaching net zero briefing note</a:t>
            </a:r>
          </a:p>
          <a:p>
            <a:pPr marL="742950" lvl="1" indent="-285750" algn="l">
              <a:buFont typeface="Arial" panose="020B0604020202020204" pitchFamily="34" charset="0"/>
              <a:buChar char="•"/>
            </a:pPr>
            <a:r>
              <a:rPr lang="en-GB" b="0" i="0" u="none" strike="noStrike" dirty="0">
                <a:solidFill>
                  <a:srgbClr val="222222"/>
                </a:solidFill>
                <a:effectLst/>
                <a:latin typeface="Arial" panose="020B0604020202020204" pitchFamily="34" charset="0"/>
              </a:rPr>
              <a:t>The Local Government Association’s Delivering Net Zero report and its database of case studies</a:t>
            </a:r>
          </a:p>
          <a:p>
            <a:pPr marL="742950" lvl="1" indent="-285750" algn="l">
              <a:buFont typeface="Arial" panose="020B0604020202020204" pitchFamily="34" charset="0"/>
              <a:buChar char="•"/>
            </a:pPr>
            <a:endParaRPr lang="en-GB" b="0" i="0" u="none" strike="noStrike" dirty="0">
              <a:solidFill>
                <a:srgbClr val="222222"/>
              </a:solidFill>
              <a:effectLst/>
              <a:latin typeface="Arial" panose="020B0604020202020204" pitchFamily="34" charset="0"/>
            </a:endParaRP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Support and guidance from other organisations like Net Zero Go, Net Zero Hubs, and Local Partnerships</a:t>
            </a: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Independent standards and accreditation systems, like ISO standards or the Greenhouse Gas Protocol.</a:t>
            </a: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Benchmarking exercises, like those of Climate Emergency UK – needs improving</a:t>
            </a:r>
          </a:p>
          <a:p>
            <a:endParaRPr lang="en-US" dirty="0"/>
          </a:p>
        </p:txBody>
      </p:sp>
      <p:sp>
        <p:nvSpPr>
          <p:cNvPr id="4" name="Slide Number Placeholder 3"/>
          <p:cNvSpPr>
            <a:spLocks noGrp="1"/>
          </p:cNvSpPr>
          <p:nvPr>
            <p:ph type="sldNum" sz="quarter" idx="5"/>
          </p:nvPr>
        </p:nvSpPr>
        <p:spPr/>
        <p:txBody>
          <a:bodyPr/>
          <a:lstStyle/>
          <a:p>
            <a:fld id="{D73939D3-1741-8D43-8F1B-3F021271E608}" type="slidenum">
              <a:rPr lang="en-US" smtClean="0"/>
              <a:t>6</a:t>
            </a:fld>
            <a:endParaRPr lang="en-US"/>
          </a:p>
        </p:txBody>
      </p:sp>
    </p:spTree>
    <p:extLst>
      <p:ext uri="{BB962C8B-B14F-4D97-AF65-F5344CB8AC3E}">
        <p14:creationId xmlns:p14="http://schemas.microsoft.com/office/powerpoint/2010/main" val="555505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3939D3-1741-8D43-8F1B-3F021271E608}" type="slidenum">
              <a:rPr lang="en-US" smtClean="0"/>
              <a:t>7</a:t>
            </a:fld>
            <a:endParaRPr lang="en-US"/>
          </a:p>
        </p:txBody>
      </p:sp>
    </p:spTree>
    <p:extLst>
      <p:ext uri="{BB962C8B-B14F-4D97-AF65-F5344CB8AC3E}">
        <p14:creationId xmlns:p14="http://schemas.microsoft.com/office/powerpoint/2010/main" val="2287943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3939D3-1741-8D43-8F1B-3F021271E608}" type="slidenum">
              <a:rPr lang="en-US" smtClean="0"/>
              <a:t>8</a:t>
            </a:fld>
            <a:endParaRPr lang="en-US"/>
          </a:p>
        </p:txBody>
      </p:sp>
    </p:spTree>
    <p:extLst>
      <p:ext uri="{BB962C8B-B14F-4D97-AF65-F5344CB8AC3E}">
        <p14:creationId xmlns:p14="http://schemas.microsoft.com/office/powerpoint/2010/main" val="3350961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Dorset and BCP councils both have generally good reporting mechanisms</a:t>
            </a: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Both have detailed strategies and action plans that underpin what they do and why they do it</a:t>
            </a: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They both have impact assessments that consider environmental factors in decision-making</a:t>
            </a: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Both produce detailed progress reports that they present to their scrutiny committee’s – Dorset Council’s biannually, and BCP’s annually</a:t>
            </a: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 This is a good basis for their green claims to be evaluated.</a:t>
            </a:r>
            <a:endParaRPr lang="en-US" dirty="0"/>
          </a:p>
        </p:txBody>
      </p:sp>
      <p:sp>
        <p:nvSpPr>
          <p:cNvPr id="4" name="Slide Number Placeholder 3"/>
          <p:cNvSpPr>
            <a:spLocks noGrp="1"/>
          </p:cNvSpPr>
          <p:nvPr>
            <p:ph type="sldNum" sz="quarter" idx="5"/>
          </p:nvPr>
        </p:nvSpPr>
        <p:spPr/>
        <p:txBody>
          <a:bodyPr/>
          <a:lstStyle/>
          <a:p>
            <a:fld id="{D73939D3-1741-8D43-8F1B-3F021271E608}" type="slidenum">
              <a:rPr lang="en-US" smtClean="0"/>
              <a:t>9</a:t>
            </a:fld>
            <a:endParaRPr lang="en-US"/>
          </a:p>
        </p:txBody>
      </p:sp>
    </p:spTree>
    <p:extLst>
      <p:ext uri="{BB962C8B-B14F-4D97-AF65-F5344CB8AC3E}">
        <p14:creationId xmlns:p14="http://schemas.microsoft.com/office/powerpoint/2010/main" val="119751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C245-3EA9-7E14-AF49-356B6C2889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3ABBF14-C73D-F515-741F-6F29BAFC6D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5034082-F6A7-2CB4-030A-68717E26C246}"/>
              </a:ext>
            </a:extLst>
          </p:cNvPr>
          <p:cNvSpPr>
            <a:spLocks noGrp="1"/>
          </p:cNvSpPr>
          <p:nvPr>
            <p:ph type="dt" sz="half" idx="10"/>
          </p:nvPr>
        </p:nvSpPr>
        <p:spPr/>
        <p:txBody>
          <a:bodyPr/>
          <a:lstStyle/>
          <a:p>
            <a:fld id="{DB633BDB-F779-844D-839D-EDAE30A33FD6}" type="datetimeFigureOut">
              <a:rPr lang="en-US" smtClean="0"/>
              <a:t>6/5/24</a:t>
            </a:fld>
            <a:endParaRPr lang="en-US"/>
          </a:p>
        </p:txBody>
      </p:sp>
      <p:sp>
        <p:nvSpPr>
          <p:cNvPr id="5" name="Footer Placeholder 4">
            <a:extLst>
              <a:ext uri="{FF2B5EF4-FFF2-40B4-BE49-F238E27FC236}">
                <a16:creationId xmlns:a16="http://schemas.microsoft.com/office/drawing/2014/main" id="{A7CAD1B4-0502-E289-2192-20F4EAB74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80B2E2-A8A9-868D-F141-6D4BDC3149F7}"/>
              </a:ext>
            </a:extLst>
          </p:cNvPr>
          <p:cNvSpPr>
            <a:spLocks noGrp="1"/>
          </p:cNvSpPr>
          <p:nvPr>
            <p:ph type="sldNum" sz="quarter" idx="12"/>
          </p:nvPr>
        </p:nvSpPr>
        <p:spPr/>
        <p:txBody>
          <a:bodyPr/>
          <a:lstStyle/>
          <a:p>
            <a:fld id="{B3826E54-678A-EA41-966D-6FB9FB2AD5E6}" type="slidenum">
              <a:rPr lang="en-US" smtClean="0"/>
              <a:t>‹#›</a:t>
            </a:fld>
            <a:endParaRPr lang="en-US"/>
          </a:p>
        </p:txBody>
      </p:sp>
    </p:spTree>
    <p:extLst>
      <p:ext uri="{BB962C8B-B14F-4D97-AF65-F5344CB8AC3E}">
        <p14:creationId xmlns:p14="http://schemas.microsoft.com/office/powerpoint/2010/main" val="244858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846E6-B8CE-E718-C8BA-B3DF6ECA125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82C3EF9-5795-234D-AA1C-E6D22453BB0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2795804-F4E8-0227-2C72-2C4D5BBC352B}"/>
              </a:ext>
            </a:extLst>
          </p:cNvPr>
          <p:cNvSpPr>
            <a:spLocks noGrp="1"/>
          </p:cNvSpPr>
          <p:nvPr>
            <p:ph type="dt" sz="half" idx="10"/>
          </p:nvPr>
        </p:nvSpPr>
        <p:spPr/>
        <p:txBody>
          <a:bodyPr/>
          <a:lstStyle/>
          <a:p>
            <a:fld id="{DB633BDB-F779-844D-839D-EDAE30A33FD6}" type="datetimeFigureOut">
              <a:rPr lang="en-US" smtClean="0"/>
              <a:t>6/5/24</a:t>
            </a:fld>
            <a:endParaRPr lang="en-US"/>
          </a:p>
        </p:txBody>
      </p:sp>
      <p:sp>
        <p:nvSpPr>
          <p:cNvPr id="5" name="Footer Placeholder 4">
            <a:extLst>
              <a:ext uri="{FF2B5EF4-FFF2-40B4-BE49-F238E27FC236}">
                <a16:creationId xmlns:a16="http://schemas.microsoft.com/office/drawing/2014/main" id="{812BBC1A-843A-EF38-F7BC-A1074E84E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1CF32-09AF-9501-084E-74B6E3977FCC}"/>
              </a:ext>
            </a:extLst>
          </p:cNvPr>
          <p:cNvSpPr>
            <a:spLocks noGrp="1"/>
          </p:cNvSpPr>
          <p:nvPr>
            <p:ph type="sldNum" sz="quarter" idx="12"/>
          </p:nvPr>
        </p:nvSpPr>
        <p:spPr/>
        <p:txBody>
          <a:bodyPr/>
          <a:lstStyle/>
          <a:p>
            <a:fld id="{B3826E54-678A-EA41-966D-6FB9FB2AD5E6}" type="slidenum">
              <a:rPr lang="en-US" smtClean="0"/>
              <a:t>‹#›</a:t>
            </a:fld>
            <a:endParaRPr lang="en-US"/>
          </a:p>
        </p:txBody>
      </p:sp>
    </p:spTree>
    <p:extLst>
      <p:ext uri="{BB962C8B-B14F-4D97-AF65-F5344CB8AC3E}">
        <p14:creationId xmlns:p14="http://schemas.microsoft.com/office/powerpoint/2010/main" val="26403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75BCBA-A605-A3D0-9DF6-EDE3D26C36D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4447F1C-4177-6AE8-BD62-5CE64B5EFD5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E50AFE1-CB64-BB9C-05E9-FEA771F95496}"/>
              </a:ext>
            </a:extLst>
          </p:cNvPr>
          <p:cNvSpPr>
            <a:spLocks noGrp="1"/>
          </p:cNvSpPr>
          <p:nvPr>
            <p:ph type="dt" sz="half" idx="10"/>
          </p:nvPr>
        </p:nvSpPr>
        <p:spPr/>
        <p:txBody>
          <a:bodyPr/>
          <a:lstStyle/>
          <a:p>
            <a:fld id="{DB633BDB-F779-844D-839D-EDAE30A33FD6}" type="datetimeFigureOut">
              <a:rPr lang="en-US" smtClean="0"/>
              <a:t>6/5/24</a:t>
            </a:fld>
            <a:endParaRPr lang="en-US"/>
          </a:p>
        </p:txBody>
      </p:sp>
      <p:sp>
        <p:nvSpPr>
          <p:cNvPr id="5" name="Footer Placeholder 4">
            <a:extLst>
              <a:ext uri="{FF2B5EF4-FFF2-40B4-BE49-F238E27FC236}">
                <a16:creationId xmlns:a16="http://schemas.microsoft.com/office/drawing/2014/main" id="{C677F5DD-58FB-49AC-19DB-49544B59F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5AB2C-E7EE-EB7F-F5F0-1E73BC1A68E4}"/>
              </a:ext>
            </a:extLst>
          </p:cNvPr>
          <p:cNvSpPr>
            <a:spLocks noGrp="1"/>
          </p:cNvSpPr>
          <p:nvPr>
            <p:ph type="sldNum" sz="quarter" idx="12"/>
          </p:nvPr>
        </p:nvSpPr>
        <p:spPr/>
        <p:txBody>
          <a:bodyPr/>
          <a:lstStyle/>
          <a:p>
            <a:fld id="{B3826E54-678A-EA41-966D-6FB9FB2AD5E6}" type="slidenum">
              <a:rPr lang="en-US" smtClean="0"/>
              <a:t>‹#›</a:t>
            </a:fld>
            <a:endParaRPr lang="en-US"/>
          </a:p>
        </p:txBody>
      </p:sp>
    </p:spTree>
    <p:extLst>
      <p:ext uri="{BB962C8B-B14F-4D97-AF65-F5344CB8AC3E}">
        <p14:creationId xmlns:p14="http://schemas.microsoft.com/office/powerpoint/2010/main" val="3665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3BD77-370F-29D5-1B50-D5FFB71769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0108978-2B53-16F6-0E79-4547551E634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DDE58D-CE96-9BE2-4865-18BA4DFF0323}"/>
              </a:ext>
            </a:extLst>
          </p:cNvPr>
          <p:cNvSpPr>
            <a:spLocks noGrp="1"/>
          </p:cNvSpPr>
          <p:nvPr>
            <p:ph type="dt" sz="half" idx="10"/>
          </p:nvPr>
        </p:nvSpPr>
        <p:spPr/>
        <p:txBody>
          <a:bodyPr/>
          <a:lstStyle/>
          <a:p>
            <a:fld id="{DB633BDB-F779-844D-839D-EDAE30A33FD6}" type="datetimeFigureOut">
              <a:rPr lang="en-US" smtClean="0"/>
              <a:t>6/5/24</a:t>
            </a:fld>
            <a:endParaRPr lang="en-US"/>
          </a:p>
        </p:txBody>
      </p:sp>
      <p:sp>
        <p:nvSpPr>
          <p:cNvPr id="5" name="Footer Placeholder 4">
            <a:extLst>
              <a:ext uri="{FF2B5EF4-FFF2-40B4-BE49-F238E27FC236}">
                <a16:creationId xmlns:a16="http://schemas.microsoft.com/office/drawing/2014/main" id="{B60AD5DB-460F-6EFD-F671-39B25159D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2C964-B810-2C29-5636-20A024BB36E2}"/>
              </a:ext>
            </a:extLst>
          </p:cNvPr>
          <p:cNvSpPr>
            <a:spLocks noGrp="1"/>
          </p:cNvSpPr>
          <p:nvPr>
            <p:ph type="sldNum" sz="quarter" idx="12"/>
          </p:nvPr>
        </p:nvSpPr>
        <p:spPr/>
        <p:txBody>
          <a:bodyPr/>
          <a:lstStyle/>
          <a:p>
            <a:fld id="{B3826E54-678A-EA41-966D-6FB9FB2AD5E6}" type="slidenum">
              <a:rPr lang="en-US" smtClean="0"/>
              <a:t>‹#›</a:t>
            </a:fld>
            <a:endParaRPr lang="en-US"/>
          </a:p>
        </p:txBody>
      </p:sp>
    </p:spTree>
    <p:extLst>
      <p:ext uri="{BB962C8B-B14F-4D97-AF65-F5344CB8AC3E}">
        <p14:creationId xmlns:p14="http://schemas.microsoft.com/office/powerpoint/2010/main" val="80863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E7F8-C46F-CB25-28AB-DCF4F2F4786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3484813-599A-95D9-91DA-71B3BC3284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B8D636-9F95-2137-DCED-2FA974CED321}"/>
              </a:ext>
            </a:extLst>
          </p:cNvPr>
          <p:cNvSpPr>
            <a:spLocks noGrp="1"/>
          </p:cNvSpPr>
          <p:nvPr>
            <p:ph type="dt" sz="half" idx="10"/>
          </p:nvPr>
        </p:nvSpPr>
        <p:spPr/>
        <p:txBody>
          <a:bodyPr/>
          <a:lstStyle/>
          <a:p>
            <a:fld id="{DB633BDB-F779-844D-839D-EDAE30A33FD6}" type="datetimeFigureOut">
              <a:rPr lang="en-US" smtClean="0"/>
              <a:t>6/5/24</a:t>
            </a:fld>
            <a:endParaRPr lang="en-US"/>
          </a:p>
        </p:txBody>
      </p:sp>
      <p:sp>
        <p:nvSpPr>
          <p:cNvPr id="5" name="Footer Placeholder 4">
            <a:extLst>
              <a:ext uri="{FF2B5EF4-FFF2-40B4-BE49-F238E27FC236}">
                <a16:creationId xmlns:a16="http://schemas.microsoft.com/office/drawing/2014/main" id="{1F72BF20-1407-CFD6-F637-ECBCDEEA0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90A69A-3E10-D305-CBAF-CE56C0F643A2}"/>
              </a:ext>
            </a:extLst>
          </p:cNvPr>
          <p:cNvSpPr>
            <a:spLocks noGrp="1"/>
          </p:cNvSpPr>
          <p:nvPr>
            <p:ph type="sldNum" sz="quarter" idx="12"/>
          </p:nvPr>
        </p:nvSpPr>
        <p:spPr/>
        <p:txBody>
          <a:bodyPr/>
          <a:lstStyle/>
          <a:p>
            <a:fld id="{B3826E54-678A-EA41-966D-6FB9FB2AD5E6}" type="slidenum">
              <a:rPr lang="en-US" smtClean="0"/>
              <a:t>‹#›</a:t>
            </a:fld>
            <a:endParaRPr lang="en-US"/>
          </a:p>
        </p:txBody>
      </p:sp>
    </p:spTree>
    <p:extLst>
      <p:ext uri="{BB962C8B-B14F-4D97-AF65-F5344CB8AC3E}">
        <p14:creationId xmlns:p14="http://schemas.microsoft.com/office/powerpoint/2010/main" val="97996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D22D0-FCB0-98F4-CE2C-1647CB1F117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64BDB8-2C67-83B7-5969-2C91501F73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3D8BE96-0CCD-0B96-30D0-AE9FFEF4D6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A599BB6-B1DB-503D-7746-97E9B41CB056}"/>
              </a:ext>
            </a:extLst>
          </p:cNvPr>
          <p:cNvSpPr>
            <a:spLocks noGrp="1"/>
          </p:cNvSpPr>
          <p:nvPr>
            <p:ph type="dt" sz="half" idx="10"/>
          </p:nvPr>
        </p:nvSpPr>
        <p:spPr/>
        <p:txBody>
          <a:bodyPr/>
          <a:lstStyle/>
          <a:p>
            <a:fld id="{DB633BDB-F779-844D-839D-EDAE30A33FD6}" type="datetimeFigureOut">
              <a:rPr lang="en-US" smtClean="0"/>
              <a:t>6/5/24</a:t>
            </a:fld>
            <a:endParaRPr lang="en-US"/>
          </a:p>
        </p:txBody>
      </p:sp>
      <p:sp>
        <p:nvSpPr>
          <p:cNvPr id="6" name="Footer Placeholder 5">
            <a:extLst>
              <a:ext uri="{FF2B5EF4-FFF2-40B4-BE49-F238E27FC236}">
                <a16:creationId xmlns:a16="http://schemas.microsoft.com/office/drawing/2014/main" id="{2ABE8593-14A2-BA83-6316-E6F05CA8E2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80CF9-90B5-0F1A-1D0B-4AE25976D6B8}"/>
              </a:ext>
            </a:extLst>
          </p:cNvPr>
          <p:cNvSpPr>
            <a:spLocks noGrp="1"/>
          </p:cNvSpPr>
          <p:nvPr>
            <p:ph type="sldNum" sz="quarter" idx="12"/>
          </p:nvPr>
        </p:nvSpPr>
        <p:spPr/>
        <p:txBody>
          <a:bodyPr/>
          <a:lstStyle/>
          <a:p>
            <a:fld id="{B3826E54-678A-EA41-966D-6FB9FB2AD5E6}" type="slidenum">
              <a:rPr lang="en-US" smtClean="0"/>
              <a:t>‹#›</a:t>
            </a:fld>
            <a:endParaRPr lang="en-US"/>
          </a:p>
        </p:txBody>
      </p:sp>
    </p:spTree>
    <p:extLst>
      <p:ext uri="{BB962C8B-B14F-4D97-AF65-F5344CB8AC3E}">
        <p14:creationId xmlns:p14="http://schemas.microsoft.com/office/powerpoint/2010/main" val="202620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FEEE-BCE8-16BD-28ED-331C461F47C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43ADF3-6199-D813-C4FB-9CF93CCDA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F764860-AA65-962B-D8C4-68ABF5BBF10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2916A91-8EF5-D39D-47EC-498C310F2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1FAC2F5-13C1-0729-4C1D-ACDEC890171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29A0BD1-636C-EF0F-C9B8-E0985EB9D13B}"/>
              </a:ext>
            </a:extLst>
          </p:cNvPr>
          <p:cNvSpPr>
            <a:spLocks noGrp="1"/>
          </p:cNvSpPr>
          <p:nvPr>
            <p:ph type="dt" sz="half" idx="10"/>
          </p:nvPr>
        </p:nvSpPr>
        <p:spPr/>
        <p:txBody>
          <a:bodyPr/>
          <a:lstStyle/>
          <a:p>
            <a:fld id="{DB633BDB-F779-844D-839D-EDAE30A33FD6}" type="datetimeFigureOut">
              <a:rPr lang="en-US" smtClean="0"/>
              <a:t>6/5/24</a:t>
            </a:fld>
            <a:endParaRPr lang="en-US"/>
          </a:p>
        </p:txBody>
      </p:sp>
      <p:sp>
        <p:nvSpPr>
          <p:cNvPr id="8" name="Footer Placeholder 7">
            <a:extLst>
              <a:ext uri="{FF2B5EF4-FFF2-40B4-BE49-F238E27FC236}">
                <a16:creationId xmlns:a16="http://schemas.microsoft.com/office/drawing/2014/main" id="{439AE68B-B2E7-14DF-CBF0-1DD256305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3F9C07-2D95-6076-0A9F-ABFA69DABFBD}"/>
              </a:ext>
            </a:extLst>
          </p:cNvPr>
          <p:cNvSpPr>
            <a:spLocks noGrp="1"/>
          </p:cNvSpPr>
          <p:nvPr>
            <p:ph type="sldNum" sz="quarter" idx="12"/>
          </p:nvPr>
        </p:nvSpPr>
        <p:spPr/>
        <p:txBody>
          <a:bodyPr/>
          <a:lstStyle/>
          <a:p>
            <a:fld id="{B3826E54-678A-EA41-966D-6FB9FB2AD5E6}" type="slidenum">
              <a:rPr lang="en-US" smtClean="0"/>
              <a:t>‹#›</a:t>
            </a:fld>
            <a:endParaRPr lang="en-US"/>
          </a:p>
        </p:txBody>
      </p:sp>
    </p:spTree>
    <p:extLst>
      <p:ext uri="{BB962C8B-B14F-4D97-AF65-F5344CB8AC3E}">
        <p14:creationId xmlns:p14="http://schemas.microsoft.com/office/powerpoint/2010/main" val="332618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FA85D-970E-D2FF-93F4-05779D58443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A73AC6F-21D1-8D13-6BE1-17CADFBE9A49}"/>
              </a:ext>
            </a:extLst>
          </p:cNvPr>
          <p:cNvSpPr>
            <a:spLocks noGrp="1"/>
          </p:cNvSpPr>
          <p:nvPr>
            <p:ph type="dt" sz="half" idx="10"/>
          </p:nvPr>
        </p:nvSpPr>
        <p:spPr/>
        <p:txBody>
          <a:bodyPr/>
          <a:lstStyle/>
          <a:p>
            <a:fld id="{DB633BDB-F779-844D-839D-EDAE30A33FD6}" type="datetimeFigureOut">
              <a:rPr lang="en-US" smtClean="0"/>
              <a:t>6/5/24</a:t>
            </a:fld>
            <a:endParaRPr lang="en-US"/>
          </a:p>
        </p:txBody>
      </p:sp>
      <p:sp>
        <p:nvSpPr>
          <p:cNvPr id="4" name="Footer Placeholder 3">
            <a:extLst>
              <a:ext uri="{FF2B5EF4-FFF2-40B4-BE49-F238E27FC236}">
                <a16:creationId xmlns:a16="http://schemas.microsoft.com/office/drawing/2014/main" id="{6747225C-BC2F-D0B3-2EB3-0C34F008BE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E982ED-470E-6750-79A4-143F4AE22371}"/>
              </a:ext>
            </a:extLst>
          </p:cNvPr>
          <p:cNvSpPr>
            <a:spLocks noGrp="1"/>
          </p:cNvSpPr>
          <p:nvPr>
            <p:ph type="sldNum" sz="quarter" idx="12"/>
          </p:nvPr>
        </p:nvSpPr>
        <p:spPr/>
        <p:txBody>
          <a:bodyPr/>
          <a:lstStyle/>
          <a:p>
            <a:fld id="{B3826E54-678A-EA41-966D-6FB9FB2AD5E6}" type="slidenum">
              <a:rPr lang="en-US" smtClean="0"/>
              <a:t>‹#›</a:t>
            </a:fld>
            <a:endParaRPr lang="en-US"/>
          </a:p>
        </p:txBody>
      </p:sp>
    </p:spTree>
    <p:extLst>
      <p:ext uri="{BB962C8B-B14F-4D97-AF65-F5344CB8AC3E}">
        <p14:creationId xmlns:p14="http://schemas.microsoft.com/office/powerpoint/2010/main" val="216268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B2A6F9-3103-6A76-7820-E989DE393127}"/>
              </a:ext>
            </a:extLst>
          </p:cNvPr>
          <p:cNvSpPr>
            <a:spLocks noGrp="1"/>
          </p:cNvSpPr>
          <p:nvPr>
            <p:ph type="dt" sz="half" idx="10"/>
          </p:nvPr>
        </p:nvSpPr>
        <p:spPr/>
        <p:txBody>
          <a:bodyPr/>
          <a:lstStyle/>
          <a:p>
            <a:fld id="{DB633BDB-F779-844D-839D-EDAE30A33FD6}" type="datetimeFigureOut">
              <a:rPr lang="en-US" smtClean="0"/>
              <a:t>6/5/24</a:t>
            </a:fld>
            <a:endParaRPr lang="en-US"/>
          </a:p>
        </p:txBody>
      </p:sp>
      <p:sp>
        <p:nvSpPr>
          <p:cNvPr id="3" name="Footer Placeholder 2">
            <a:extLst>
              <a:ext uri="{FF2B5EF4-FFF2-40B4-BE49-F238E27FC236}">
                <a16:creationId xmlns:a16="http://schemas.microsoft.com/office/drawing/2014/main" id="{0865FBB1-0749-E536-156F-5B89CB5176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F20FAA-71B9-A28F-2A94-5CACB54C443E}"/>
              </a:ext>
            </a:extLst>
          </p:cNvPr>
          <p:cNvSpPr>
            <a:spLocks noGrp="1"/>
          </p:cNvSpPr>
          <p:nvPr>
            <p:ph type="sldNum" sz="quarter" idx="12"/>
          </p:nvPr>
        </p:nvSpPr>
        <p:spPr/>
        <p:txBody>
          <a:bodyPr/>
          <a:lstStyle/>
          <a:p>
            <a:fld id="{B3826E54-678A-EA41-966D-6FB9FB2AD5E6}" type="slidenum">
              <a:rPr lang="en-US" smtClean="0"/>
              <a:t>‹#›</a:t>
            </a:fld>
            <a:endParaRPr lang="en-US"/>
          </a:p>
        </p:txBody>
      </p:sp>
    </p:spTree>
    <p:extLst>
      <p:ext uri="{BB962C8B-B14F-4D97-AF65-F5344CB8AC3E}">
        <p14:creationId xmlns:p14="http://schemas.microsoft.com/office/powerpoint/2010/main" val="105993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F598A-4DEA-6993-0875-4CF472D9AB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1CC7D68-AD57-4A11-4292-D55BAC594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3738D9F-423E-C229-1CD5-F3A586B13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6298B02-7AF9-3AA9-12B9-9CCC1B242514}"/>
              </a:ext>
            </a:extLst>
          </p:cNvPr>
          <p:cNvSpPr>
            <a:spLocks noGrp="1"/>
          </p:cNvSpPr>
          <p:nvPr>
            <p:ph type="dt" sz="half" idx="10"/>
          </p:nvPr>
        </p:nvSpPr>
        <p:spPr/>
        <p:txBody>
          <a:bodyPr/>
          <a:lstStyle/>
          <a:p>
            <a:fld id="{DB633BDB-F779-844D-839D-EDAE30A33FD6}" type="datetimeFigureOut">
              <a:rPr lang="en-US" smtClean="0"/>
              <a:t>6/5/24</a:t>
            </a:fld>
            <a:endParaRPr lang="en-US"/>
          </a:p>
        </p:txBody>
      </p:sp>
      <p:sp>
        <p:nvSpPr>
          <p:cNvPr id="6" name="Footer Placeholder 5">
            <a:extLst>
              <a:ext uri="{FF2B5EF4-FFF2-40B4-BE49-F238E27FC236}">
                <a16:creationId xmlns:a16="http://schemas.microsoft.com/office/drawing/2014/main" id="{295842D9-61CE-ED35-B21C-296428396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CCA33-AB0E-CCAB-73C6-93C89EBAFD69}"/>
              </a:ext>
            </a:extLst>
          </p:cNvPr>
          <p:cNvSpPr>
            <a:spLocks noGrp="1"/>
          </p:cNvSpPr>
          <p:nvPr>
            <p:ph type="sldNum" sz="quarter" idx="12"/>
          </p:nvPr>
        </p:nvSpPr>
        <p:spPr/>
        <p:txBody>
          <a:bodyPr/>
          <a:lstStyle/>
          <a:p>
            <a:fld id="{B3826E54-678A-EA41-966D-6FB9FB2AD5E6}" type="slidenum">
              <a:rPr lang="en-US" smtClean="0"/>
              <a:t>‹#›</a:t>
            </a:fld>
            <a:endParaRPr lang="en-US"/>
          </a:p>
        </p:txBody>
      </p:sp>
    </p:spTree>
    <p:extLst>
      <p:ext uri="{BB962C8B-B14F-4D97-AF65-F5344CB8AC3E}">
        <p14:creationId xmlns:p14="http://schemas.microsoft.com/office/powerpoint/2010/main" val="369505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6522-9A47-42F2-EB4A-98C4C4D704A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CA9D696-1D14-FC9C-F5BA-1E7E303459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149C0-EC09-1C64-FC78-DA55BE8E5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613640-0445-ED27-B2E3-A61F8AEEB076}"/>
              </a:ext>
            </a:extLst>
          </p:cNvPr>
          <p:cNvSpPr>
            <a:spLocks noGrp="1"/>
          </p:cNvSpPr>
          <p:nvPr>
            <p:ph type="dt" sz="half" idx="10"/>
          </p:nvPr>
        </p:nvSpPr>
        <p:spPr/>
        <p:txBody>
          <a:bodyPr/>
          <a:lstStyle/>
          <a:p>
            <a:fld id="{DB633BDB-F779-844D-839D-EDAE30A33FD6}" type="datetimeFigureOut">
              <a:rPr lang="en-US" smtClean="0"/>
              <a:t>6/5/24</a:t>
            </a:fld>
            <a:endParaRPr lang="en-US"/>
          </a:p>
        </p:txBody>
      </p:sp>
      <p:sp>
        <p:nvSpPr>
          <p:cNvPr id="6" name="Footer Placeholder 5">
            <a:extLst>
              <a:ext uri="{FF2B5EF4-FFF2-40B4-BE49-F238E27FC236}">
                <a16:creationId xmlns:a16="http://schemas.microsoft.com/office/drawing/2014/main" id="{AE0C9C5B-9F7B-DF72-9D8C-07764D4EC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9B0C1D-F54C-A103-5BC2-B28B4C04F5D2}"/>
              </a:ext>
            </a:extLst>
          </p:cNvPr>
          <p:cNvSpPr>
            <a:spLocks noGrp="1"/>
          </p:cNvSpPr>
          <p:nvPr>
            <p:ph type="sldNum" sz="quarter" idx="12"/>
          </p:nvPr>
        </p:nvSpPr>
        <p:spPr/>
        <p:txBody>
          <a:bodyPr/>
          <a:lstStyle/>
          <a:p>
            <a:fld id="{B3826E54-678A-EA41-966D-6FB9FB2AD5E6}" type="slidenum">
              <a:rPr lang="en-US" smtClean="0"/>
              <a:t>‹#›</a:t>
            </a:fld>
            <a:endParaRPr lang="en-US"/>
          </a:p>
        </p:txBody>
      </p:sp>
    </p:spTree>
    <p:extLst>
      <p:ext uri="{BB962C8B-B14F-4D97-AF65-F5344CB8AC3E}">
        <p14:creationId xmlns:p14="http://schemas.microsoft.com/office/powerpoint/2010/main" val="942011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FB7383-03AE-70B5-587A-5E23EB8FB1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33B250-4E90-4629-BA6B-757762B28F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9BF645-FB50-B4DE-863F-1D07112968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633BDB-F779-844D-839D-EDAE30A33FD6}" type="datetimeFigureOut">
              <a:rPr lang="en-US" smtClean="0"/>
              <a:t>6/5/24</a:t>
            </a:fld>
            <a:endParaRPr lang="en-US"/>
          </a:p>
        </p:txBody>
      </p:sp>
      <p:sp>
        <p:nvSpPr>
          <p:cNvPr id="5" name="Footer Placeholder 4">
            <a:extLst>
              <a:ext uri="{FF2B5EF4-FFF2-40B4-BE49-F238E27FC236}">
                <a16:creationId xmlns:a16="http://schemas.microsoft.com/office/drawing/2014/main" id="{26153451-4D60-C929-AF1E-EEC0B40718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51AA720-F758-63D6-6606-9B7091A01F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826E54-678A-EA41-966D-6FB9FB2AD5E6}" type="slidenum">
              <a:rPr lang="en-US" smtClean="0"/>
              <a:t>‹#›</a:t>
            </a:fld>
            <a:endParaRPr lang="en-US"/>
          </a:p>
        </p:txBody>
      </p:sp>
    </p:spTree>
    <p:extLst>
      <p:ext uri="{BB962C8B-B14F-4D97-AF65-F5344CB8AC3E}">
        <p14:creationId xmlns:p14="http://schemas.microsoft.com/office/powerpoint/2010/main" val="1648821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hyperlink" Target="https://www.theccc.org.uk/publication/local-authorities-and-the-sixth-carbon-budget/" TargetMode="External"/><Relationship Id="rId13" Type="http://schemas.openxmlformats.org/officeDocument/2006/relationships/image" Target="../media/image16.png"/><Relationship Id="rId18" Type="http://schemas.openxmlformats.org/officeDocument/2006/relationships/image" Target="../media/image20.jpg"/><Relationship Id="rId3" Type="http://schemas.openxmlformats.org/officeDocument/2006/relationships/image" Target="../media/image11.jpg"/><Relationship Id="rId21" Type="http://schemas.openxmlformats.org/officeDocument/2006/relationships/image" Target="../media/image23.jpg"/><Relationship Id="rId7" Type="http://schemas.openxmlformats.org/officeDocument/2006/relationships/image" Target="../media/image15.jpg"/><Relationship Id="rId12" Type="http://schemas.openxmlformats.org/officeDocument/2006/relationships/hyperlink" Target="https://www.netzerogo.org.uk/s/" TargetMode="External"/><Relationship Id="rId17" Type="http://schemas.openxmlformats.org/officeDocument/2006/relationships/image" Target="../media/image19.jpg"/><Relationship Id="rId2" Type="http://schemas.openxmlformats.org/officeDocument/2006/relationships/notesSlide" Target="../notesSlides/notesSlide6.xml"/><Relationship Id="rId16" Type="http://schemas.openxmlformats.org/officeDocument/2006/relationships/image" Target="../media/image18.jpg"/><Relationship Id="rId20"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hyperlink" Target="https://www.local.gov.uk/case-studies?keys=&amp;topic%5B2465%5D=2465&amp;from=&amp;to=&amp;sort_by=created&amp;sort_order=DESC" TargetMode="External"/><Relationship Id="rId5" Type="http://schemas.openxmlformats.org/officeDocument/2006/relationships/image" Target="../media/image13.jpg"/><Relationship Id="rId15" Type="http://schemas.openxmlformats.org/officeDocument/2006/relationships/hyperlink" Target="https://www.uk100.org/sites/default/files/2023-04/UK100_Powers%20in%20Place_FINAL_26_April.pdf" TargetMode="External"/><Relationship Id="rId10" Type="http://schemas.openxmlformats.org/officeDocument/2006/relationships/hyperlink" Target="https://www.local.gov.uk/publications/delivering-local-net-zero" TargetMode="External"/><Relationship Id="rId19" Type="http://schemas.openxmlformats.org/officeDocument/2006/relationships/image" Target="../media/image21.jpg"/><Relationship Id="rId4" Type="http://schemas.openxmlformats.org/officeDocument/2006/relationships/image" Target="../media/image12.jpg"/><Relationship Id="rId9" Type="http://schemas.openxmlformats.org/officeDocument/2006/relationships/hyperlink" Target="https://commonslibrary.parliament.uk/research-briefings/cdp-2023-0122/" TargetMode="External"/><Relationship Id="rId14" Type="http://schemas.openxmlformats.org/officeDocument/2006/relationships/image" Target="../media/image17.jpg"/><Relationship Id="rId22"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A2B8-31DE-E304-B550-4D11467BF684}"/>
              </a:ext>
            </a:extLst>
          </p:cNvPr>
          <p:cNvSpPr>
            <a:spLocks noGrp="1"/>
          </p:cNvSpPr>
          <p:nvPr>
            <p:ph type="title"/>
          </p:nvPr>
        </p:nvSpPr>
        <p:spPr>
          <a:xfrm>
            <a:off x="712470" y="205105"/>
            <a:ext cx="10767060" cy="1325563"/>
          </a:xfrm>
        </p:spPr>
        <p:txBody>
          <a:bodyPr>
            <a:noAutofit/>
          </a:bodyPr>
          <a:lstStyle/>
          <a:p>
            <a:r>
              <a:rPr lang="en-US" sz="5400" dirty="0"/>
              <a:t>Greenwashing and Local Government</a:t>
            </a:r>
          </a:p>
        </p:txBody>
      </p:sp>
      <p:pic>
        <p:nvPicPr>
          <p:cNvPr id="4" name="Picture 3">
            <a:extLst>
              <a:ext uri="{FF2B5EF4-FFF2-40B4-BE49-F238E27FC236}">
                <a16:creationId xmlns:a16="http://schemas.microsoft.com/office/drawing/2014/main" id="{3DCD1230-8056-FDFF-066F-02C8F76767A6}"/>
              </a:ext>
            </a:extLst>
          </p:cNvPr>
          <p:cNvPicPr/>
          <p:nvPr/>
        </p:nvPicPr>
        <p:blipFill>
          <a:blip r:embed="rId3"/>
          <a:stretch>
            <a:fillRect/>
          </a:stretch>
        </p:blipFill>
        <p:spPr>
          <a:xfrm>
            <a:off x="0" y="1993692"/>
            <a:ext cx="12192000" cy="4864308"/>
          </a:xfrm>
          <a:prstGeom prst="rect">
            <a:avLst/>
          </a:prstGeom>
        </p:spPr>
      </p:pic>
    </p:spTree>
    <p:extLst>
      <p:ext uri="{BB962C8B-B14F-4D97-AF65-F5344CB8AC3E}">
        <p14:creationId xmlns:p14="http://schemas.microsoft.com/office/powerpoint/2010/main" val="399237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9A4A-5411-0DD7-E8E4-38E06E54A5E1}"/>
              </a:ext>
            </a:extLst>
          </p:cNvPr>
          <p:cNvSpPr>
            <a:spLocks noGrp="1"/>
          </p:cNvSpPr>
          <p:nvPr>
            <p:ph type="title"/>
          </p:nvPr>
        </p:nvSpPr>
        <p:spPr>
          <a:xfrm>
            <a:off x="838200" y="365125"/>
            <a:ext cx="10515600" cy="734279"/>
          </a:xfrm>
        </p:spPr>
        <p:txBody>
          <a:bodyPr>
            <a:normAutofit/>
          </a:bodyPr>
          <a:lstStyle/>
          <a:p>
            <a:r>
              <a:rPr lang="en-US" dirty="0"/>
              <a:t>National Government</a:t>
            </a:r>
          </a:p>
        </p:txBody>
      </p:sp>
      <p:sp>
        <p:nvSpPr>
          <p:cNvPr id="3" name="Content Placeholder 2">
            <a:extLst>
              <a:ext uri="{FF2B5EF4-FFF2-40B4-BE49-F238E27FC236}">
                <a16:creationId xmlns:a16="http://schemas.microsoft.com/office/drawing/2014/main" id="{288C5B3E-6792-50D3-857B-9489CF9DD404}"/>
              </a:ext>
            </a:extLst>
          </p:cNvPr>
          <p:cNvSpPr>
            <a:spLocks noGrp="1"/>
          </p:cNvSpPr>
          <p:nvPr>
            <p:ph idx="1"/>
          </p:nvPr>
        </p:nvSpPr>
        <p:spPr>
          <a:xfrm>
            <a:off x="557149" y="1233092"/>
            <a:ext cx="10515600" cy="4351338"/>
          </a:xfrm>
        </p:spPr>
        <p:txBody>
          <a:bodyPr/>
          <a:lstStyle/>
          <a:p>
            <a:pPr marL="0" indent="0">
              <a:buNone/>
            </a:pPr>
            <a:r>
              <a:rPr lang="en-GB" sz="1800"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Before we get to local government, the national case is a useful reference point…</a:t>
            </a:r>
          </a:p>
          <a:p>
            <a:pPr marL="0" indent="0">
              <a:buNone/>
            </a:pPr>
            <a:endParaRPr lang="en-GB" sz="1800" i="1"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2000"/>
              </a:lnSpc>
              <a:spcAft>
                <a:spcPts val="20"/>
              </a:spcAft>
              <a:buClr>
                <a:srgbClr val="000000"/>
              </a:buClr>
              <a:buSzPts val="2000"/>
              <a:buFont typeface="Arial" panose="020B0604020202020204" pitchFamily="34" charset="0"/>
              <a:buChar char="•"/>
            </a:pPr>
            <a:r>
              <a:rPr lang="en-GB"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a:t>
            </a:r>
            <a:r>
              <a:rPr lang="en-GB" sz="1800" b="1"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Climate Change Act 2008 </a:t>
            </a:r>
            <a:r>
              <a:rPr lang="en-GB"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sets duties for Government on climate mitigation and adaptation. </a:t>
            </a:r>
          </a:p>
          <a:p>
            <a:pPr marL="342900" lvl="0" indent="-342900" fontAlgn="base">
              <a:lnSpc>
                <a:spcPct val="99000"/>
              </a:lnSpc>
              <a:spcAft>
                <a:spcPts val="95"/>
              </a:spcAft>
              <a:buClr>
                <a:srgbClr val="000000"/>
              </a:buClr>
              <a:buSzPts val="2000"/>
              <a:buFont typeface="Arial" panose="020B0604020202020204" pitchFamily="34" charset="0"/>
              <a:buChar char="•"/>
            </a:pPr>
            <a:r>
              <a:rPr lang="en-GB"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This including a </a:t>
            </a:r>
            <a:r>
              <a:rPr lang="en-GB" sz="1800" b="1"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duty to set evidence-based targets and plans</a:t>
            </a:r>
            <a:r>
              <a:rPr lang="en-GB"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assessed and monitored by the Climate Change Committee – to ensure they accord with legally-binding carbon budgets (i.e. 5-year milestone targets).</a:t>
            </a:r>
          </a:p>
          <a:p>
            <a:pPr marL="342900" indent="-342900" fontAlgn="base">
              <a:lnSpc>
                <a:spcPct val="99000"/>
              </a:lnSpc>
              <a:spcAft>
                <a:spcPts val="95"/>
              </a:spcAft>
              <a:buClr>
                <a:srgbClr val="000000"/>
              </a:buClr>
              <a:buSzPts val="2000"/>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Consequently, </a:t>
            </a:r>
            <a:r>
              <a:rPr lang="en-GB"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there are 3 main ways we can scrutinise Government’s plans and delivery…</a:t>
            </a:r>
            <a:r>
              <a:rPr lang="en-GB" sz="1800" dirty="0">
                <a:effectLst/>
                <a:latin typeface="Arial" panose="020B0604020202020204" pitchFamily="34" charset="0"/>
                <a:cs typeface="Arial" panose="020B0604020202020204" pitchFamily="34" charset="0"/>
              </a:rPr>
              <a:t> </a:t>
            </a:r>
            <a:endParaRPr lang="en-GB"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0" indent="0">
              <a:buNone/>
            </a:pPr>
            <a:endPar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1" name="Group 30">
            <a:extLst>
              <a:ext uri="{FF2B5EF4-FFF2-40B4-BE49-F238E27FC236}">
                <a16:creationId xmlns:a16="http://schemas.microsoft.com/office/drawing/2014/main" id="{547684F6-A7EA-C8E0-CB85-09C914067E36}"/>
              </a:ext>
            </a:extLst>
          </p:cNvPr>
          <p:cNvGrpSpPr/>
          <p:nvPr/>
        </p:nvGrpSpPr>
        <p:grpSpPr>
          <a:xfrm>
            <a:off x="224851" y="3890010"/>
            <a:ext cx="2627886" cy="2602865"/>
            <a:chOff x="224851" y="3890010"/>
            <a:chExt cx="2627886" cy="2602865"/>
          </a:xfrm>
        </p:grpSpPr>
        <p:pic>
          <p:nvPicPr>
            <p:cNvPr id="13" name="Picture 12">
              <a:extLst>
                <a:ext uri="{FF2B5EF4-FFF2-40B4-BE49-F238E27FC236}">
                  <a16:creationId xmlns:a16="http://schemas.microsoft.com/office/drawing/2014/main" id="{A9FB09C6-22CC-455E-0048-3087D967C608}"/>
                </a:ext>
              </a:extLst>
            </p:cNvPr>
            <p:cNvPicPr/>
            <p:nvPr/>
          </p:nvPicPr>
          <p:blipFill>
            <a:blip r:embed="rId3"/>
            <a:stretch>
              <a:fillRect/>
            </a:stretch>
          </p:blipFill>
          <p:spPr>
            <a:xfrm>
              <a:off x="552450" y="3890010"/>
              <a:ext cx="1851660" cy="2602865"/>
            </a:xfrm>
            <a:prstGeom prst="rect">
              <a:avLst/>
            </a:prstGeom>
          </p:spPr>
        </p:pic>
        <p:sp>
          <p:nvSpPr>
            <p:cNvPr id="26" name="TextBox 25">
              <a:extLst>
                <a:ext uri="{FF2B5EF4-FFF2-40B4-BE49-F238E27FC236}">
                  <a16:creationId xmlns:a16="http://schemas.microsoft.com/office/drawing/2014/main" id="{0B2003E3-C81C-4BCB-8F28-D6F846BE983B}"/>
                </a:ext>
              </a:extLst>
            </p:cNvPr>
            <p:cNvSpPr txBox="1"/>
            <p:nvPr/>
          </p:nvSpPr>
          <p:spPr>
            <a:xfrm>
              <a:off x="224851" y="4858485"/>
              <a:ext cx="2627886" cy="923330"/>
            </a:xfrm>
            <a:prstGeom prst="rect">
              <a:avLst/>
            </a:prstGeom>
            <a:solidFill>
              <a:srgbClr val="004F00"/>
            </a:solidFill>
          </p:spPr>
          <p:txBody>
            <a:bodyPr wrap="square" rtlCol="0">
              <a:spAutoFit/>
            </a:bodyPr>
            <a:lstStyle/>
            <a:p>
              <a:r>
                <a:rPr lang="en-US" b="1" dirty="0">
                  <a:solidFill>
                    <a:schemeClr val="bg1"/>
                  </a:solidFill>
                </a:rPr>
                <a:t>The Climate Change Committee’s progress reports</a:t>
              </a:r>
            </a:p>
          </p:txBody>
        </p:sp>
      </p:grpSp>
      <p:grpSp>
        <p:nvGrpSpPr>
          <p:cNvPr id="30" name="Group 29">
            <a:extLst>
              <a:ext uri="{FF2B5EF4-FFF2-40B4-BE49-F238E27FC236}">
                <a16:creationId xmlns:a16="http://schemas.microsoft.com/office/drawing/2014/main" id="{83A8B430-C5E8-63CD-5775-CDB82B30CB1F}"/>
              </a:ext>
            </a:extLst>
          </p:cNvPr>
          <p:cNvGrpSpPr/>
          <p:nvPr/>
        </p:nvGrpSpPr>
        <p:grpSpPr>
          <a:xfrm>
            <a:off x="4052319" y="3890010"/>
            <a:ext cx="3627689" cy="2743200"/>
            <a:chOff x="4052319" y="3890010"/>
            <a:chExt cx="3627689" cy="2743200"/>
          </a:xfrm>
        </p:grpSpPr>
        <p:pic>
          <p:nvPicPr>
            <p:cNvPr id="14" name="Picture 13" descr="Campaigners outside the High Court in March 2024. Friends of the Earth, Client Eart and Good Law Project are challenging the government's climate plans. Pic: Friends of the Earth">
              <a:extLst>
                <a:ext uri="{FF2B5EF4-FFF2-40B4-BE49-F238E27FC236}">
                  <a16:creationId xmlns:a16="http://schemas.microsoft.com/office/drawing/2014/main" id="{00C05DA0-AFD4-848D-EB6F-88BEA18A9CE3}"/>
                </a:ext>
              </a:extLst>
            </p:cNvPr>
            <p:cNvPicPr/>
            <p:nvPr/>
          </p:nvPicPr>
          <p:blipFill>
            <a:blip r:embed="rId4"/>
            <a:stretch>
              <a:fillRect/>
            </a:stretch>
          </p:blipFill>
          <p:spPr>
            <a:xfrm>
              <a:off x="4169093" y="3890010"/>
              <a:ext cx="3510915" cy="2743200"/>
            </a:xfrm>
            <a:prstGeom prst="rect">
              <a:avLst/>
            </a:prstGeom>
          </p:spPr>
        </p:pic>
        <p:sp>
          <p:nvSpPr>
            <p:cNvPr id="27" name="TextBox 26">
              <a:extLst>
                <a:ext uri="{FF2B5EF4-FFF2-40B4-BE49-F238E27FC236}">
                  <a16:creationId xmlns:a16="http://schemas.microsoft.com/office/drawing/2014/main" id="{992B3DC8-2101-BA52-068B-AE4C21F08A29}"/>
                </a:ext>
              </a:extLst>
            </p:cNvPr>
            <p:cNvSpPr txBox="1"/>
            <p:nvPr/>
          </p:nvSpPr>
          <p:spPr>
            <a:xfrm>
              <a:off x="4052319" y="5135484"/>
              <a:ext cx="2627886" cy="646331"/>
            </a:xfrm>
            <a:prstGeom prst="rect">
              <a:avLst/>
            </a:prstGeom>
            <a:solidFill>
              <a:srgbClr val="004F00"/>
            </a:solidFill>
          </p:spPr>
          <p:txBody>
            <a:bodyPr wrap="square" rtlCol="0">
              <a:spAutoFit/>
            </a:bodyPr>
            <a:lstStyle/>
            <a:p>
              <a:r>
                <a:rPr lang="en-US" b="1" dirty="0">
                  <a:solidFill>
                    <a:schemeClr val="bg1"/>
                  </a:solidFill>
                </a:rPr>
                <a:t>Possibility of Judicial Review</a:t>
              </a:r>
            </a:p>
          </p:txBody>
        </p:sp>
      </p:grpSp>
      <p:grpSp>
        <p:nvGrpSpPr>
          <p:cNvPr id="29" name="Group 28">
            <a:extLst>
              <a:ext uri="{FF2B5EF4-FFF2-40B4-BE49-F238E27FC236}">
                <a16:creationId xmlns:a16="http://schemas.microsoft.com/office/drawing/2014/main" id="{7A6AE187-DD5F-5286-5346-6EFDF23D8B37}"/>
              </a:ext>
            </a:extLst>
          </p:cNvPr>
          <p:cNvGrpSpPr/>
          <p:nvPr/>
        </p:nvGrpSpPr>
        <p:grpSpPr>
          <a:xfrm>
            <a:off x="8032115" y="4106545"/>
            <a:ext cx="3607435" cy="2526665"/>
            <a:chOff x="8032115" y="4106545"/>
            <a:chExt cx="3607435" cy="2526665"/>
          </a:xfrm>
        </p:grpSpPr>
        <p:grpSp>
          <p:nvGrpSpPr>
            <p:cNvPr id="15" name="Group 14">
              <a:extLst>
                <a:ext uri="{FF2B5EF4-FFF2-40B4-BE49-F238E27FC236}">
                  <a16:creationId xmlns:a16="http://schemas.microsoft.com/office/drawing/2014/main" id="{74626E52-5D2B-A21C-EDED-A27EA4955055}"/>
                </a:ext>
              </a:extLst>
            </p:cNvPr>
            <p:cNvGrpSpPr/>
            <p:nvPr/>
          </p:nvGrpSpPr>
          <p:grpSpPr>
            <a:xfrm>
              <a:off x="8032115" y="4106545"/>
              <a:ext cx="3607435" cy="2526665"/>
              <a:chOff x="0" y="0"/>
              <a:chExt cx="3607689" cy="2527173"/>
            </a:xfrm>
          </p:grpSpPr>
          <p:pic>
            <p:nvPicPr>
              <p:cNvPr id="16" name="Picture 15">
                <a:extLst>
                  <a:ext uri="{FF2B5EF4-FFF2-40B4-BE49-F238E27FC236}">
                    <a16:creationId xmlns:a16="http://schemas.microsoft.com/office/drawing/2014/main" id="{87C586B2-E164-6550-03BD-1ABE440BE738}"/>
                  </a:ext>
                </a:extLst>
              </p:cNvPr>
              <p:cNvPicPr/>
              <p:nvPr/>
            </p:nvPicPr>
            <p:blipFill>
              <a:blip r:embed="rId5"/>
              <a:stretch>
                <a:fillRect/>
              </a:stretch>
            </p:blipFill>
            <p:spPr>
              <a:xfrm>
                <a:off x="4826" y="4763"/>
                <a:ext cx="2005584" cy="2199132"/>
              </a:xfrm>
              <a:prstGeom prst="rect">
                <a:avLst/>
              </a:prstGeom>
            </p:spPr>
          </p:pic>
          <p:sp>
            <p:nvSpPr>
              <p:cNvPr id="17" name="Shape 625">
                <a:extLst>
                  <a:ext uri="{FF2B5EF4-FFF2-40B4-BE49-F238E27FC236}">
                    <a16:creationId xmlns:a16="http://schemas.microsoft.com/office/drawing/2014/main" id="{54D495EA-44C5-02C3-B41F-3C9E90EB23E9}"/>
                  </a:ext>
                </a:extLst>
              </p:cNvPr>
              <p:cNvSpPr/>
              <p:nvPr/>
            </p:nvSpPr>
            <p:spPr>
              <a:xfrm>
                <a:off x="0" y="0"/>
                <a:ext cx="2015109" cy="2208657"/>
              </a:xfrm>
              <a:custGeom>
                <a:avLst/>
                <a:gdLst/>
                <a:ahLst/>
                <a:cxnLst/>
                <a:rect l="0" t="0" r="0" b="0"/>
                <a:pathLst>
                  <a:path w="2015109" h="2208657">
                    <a:moveTo>
                      <a:pt x="0" y="2208657"/>
                    </a:moveTo>
                    <a:lnTo>
                      <a:pt x="2015109" y="2208657"/>
                    </a:lnTo>
                    <a:lnTo>
                      <a:pt x="2015109" y="0"/>
                    </a:lnTo>
                    <a:lnTo>
                      <a:pt x="0" y="0"/>
                    </a:lnTo>
                    <a:close/>
                  </a:path>
                </a:pathLst>
              </a:custGeom>
              <a:ln w="9525" cap="flat">
                <a:round/>
              </a:ln>
            </p:spPr>
            <p:style>
              <a:lnRef idx="1">
                <a:srgbClr val="A8E6AC"/>
              </a:lnRef>
              <a:fillRef idx="0">
                <a:srgbClr val="000000">
                  <a:alpha val="0"/>
                </a:srgbClr>
              </a:fillRef>
              <a:effectRef idx="0">
                <a:scrgbClr r="0" g="0" b="0"/>
              </a:effectRef>
              <a:fontRef idx="none"/>
            </p:style>
            <p:txBody>
              <a:bodyPr/>
              <a:lstStyle/>
              <a:p>
                <a:endParaRPr lang="en-GB"/>
              </a:p>
            </p:txBody>
          </p:sp>
          <p:pic>
            <p:nvPicPr>
              <p:cNvPr id="18" name="Picture 17">
                <a:extLst>
                  <a:ext uri="{FF2B5EF4-FFF2-40B4-BE49-F238E27FC236}">
                    <a16:creationId xmlns:a16="http://schemas.microsoft.com/office/drawing/2014/main" id="{16DEDA2D-3CA1-5CF9-790D-C62A14BBDFA7}"/>
                  </a:ext>
                </a:extLst>
              </p:cNvPr>
              <p:cNvPicPr/>
              <p:nvPr/>
            </p:nvPicPr>
            <p:blipFill>
              <a:blip r:embed="rId6"/>
              <a:stretch>
                <a:fillRect/>
              </a:stretch>
            </p:blipFill>
            <p:spPr>
              <a:xfrm>
                <a:off x="1905254" y="323278"/>
                <a:ext cx="1697736" cy="2199132"/>
              </a:xfrm>
              <a:prstGeom prst="rect">
                <a:avLst/>
              </a:prstGeom>
            </p:spPr>
          </p:pic>
          <p:sp>
            <p:nvSpPr>
              <p:cNvPr id="19" name="Shape 628">
                <a:extLst>
                  <a:ext uri="{FF2B5EF4-FFF2-40B4-BE49-F238E27FC236}">
                    <a16:creationId xmlns:a16="http://schemas.microsoft.com/office/drawing/2014/main" id="{ED915F2C-1116-AE5A-9114-2E8412AAEF7B}"/>
                  </a:ext>
                </a:extLst>
              </p:cNvPr>
              <p:cNvSpPr/>
              <p:nvPr/>
            </p:nvSpPr>
            <p:spPr>
              <a:xfrm>
                <a:off x="1900428" y="318516"/>
                <a:ext cx="1707261" cy="2208657"/>
              </a:xfrm>
              <a:custGeom>
                <a:avLst/>
                <a:gdLst/>
                <a:ahLst/>
                <a:cxnLst/>
                <a:rect l="0" t="0" r="0" b="0"/>
                <a:pathLst>
                  <a:path w="1707261" h="2208657">
                    <a:moveTo>
                      <a:pt x="0" y="2208657"/>
                    </a:moveTo>
                    <a:lnTo>
                      <a:pt x="1707261" y="2208657"/>
                    </a:lnTo>
                    <a:lnTo>
                      <a:pt x="1707261" y="0"/>
                    </a:lnTo>
                    <a:lnTo>
                      <a:pt x="0" y="0"/>
                    </a:lnTo>
                    <a:close/>
                  </a:path>
                </a:pathLst>
              </a:custGeom>
              <a:ln w="9525" cap="flat">
                <a:round/>
              </a:ln>
            </p:spPr>
            <p:style>
              <a:lnRef idx="1">
                <a:srgbClr val="A8E6AC"/>
              </a:lnRef>
              <a:fillRef idx="0">
                <a:srgbClr val="000000">
                  <a:alpha val="0"/>
                </a:srgbClr>
              </a:fillRef>
              <a:effectRef idx="0">
                <a:scrgbClr r="0" g="0" b="0"/>
              </a:effectRef>
              <a:fontRef idx="none"/>
            </p:style>
            <p:txBody>
              <a:bodyPr/>
              <a:lstStyle/>
              <a:p>
                <a:endParaRPr lang="en-GB"/>
              </a:p>
            </p:txBody>
          </p:sp>
          <p:sp>
            <p:nvSpPr>
              <p:cNvPr id="20" name="Shape 6444">
                <a:extLst>
                  <a:ext uri="{FF2B5EF4-FFF2-40B4-BE49-F238E27FC236}">
                    <a16:creationId xmlns:a16="http://schemas.microsoft.com/office/drawing/2014/main" id="{D9454F32-0E19-BE1C-0B5B-18FDD2F20B4E}"/>
                  </a:ext>
                </a:extLst>
              </p:cNvPr>
              <p:cNvSpPr/>
              <p:nvPr/>
            </p:nvSpPr>
            <p:spPr>
              <a:xfrm>
                <a:off x="373635" y="1213294"/>
                <a:ext cx="2860548" cy="708660"/>
              </a:xfrm>
              <a:custGeom>
                <a:avLst/>
                <a:gdLst/>
                <a:ahLst/>
                <a:cxnLst/>
                <a:rect l="0" t="0" r="0" b="0"/>
                <a:pathLst>
                  <a:path w="2860548" h="708660">
                    <a:moveTo>
                      <a:pt x="0" y="0"/>
                    </a:moveTo>
                    <a:lnTo>
                      <a:pt x="2860548" y="0"/>
                    </a:lnTo>
                    <a:lnTo>
                      <a:pt x="2860548" y="708660"/>
                    </a:lnTo>
                    <a:lnTo>
                      <a:pt x="0" y="708660"/>
                    </a:lnTo>
                    <a:lnTo>
                      <a:pt x="0" y="0"/>
                    </a:lnTo>
                  </a:path>
                </a:pathLst>
              </a:custGeom>
              <a:ln w="0" cap="flat">
                <a:round/>
              </a:ln>
            </p:spPr>
            <p:style>
              <a:lnRef idx="0">
                <a:srgbClr val="000000">
                  <a:alpha val="0"/>
                </a:srgbClr>
              </a:lnRef>
              <a:fillRef idx="1">
                <a:srgbClr val="275317"/>
              </a:fillRef>
              <a:effectRef idx="0">
                <a:scrgbClr r="0" g="0" b="0"/>
              </a:effectRef>
              <a:fontRef idx="none"/>
            </p:style>
            <p:txBody>
              <a:bodyPr/>
              <a:lstStyle/>
              <a:p>
                <a:endParaRPr lang="en-GB"/>
              </a:p>
            </p:txBody>
          </p:sp>
          <p:sp>
            <p:nvSpPr>
              <p:cNvPr id="21" name="Rectangle 20">
                <a:extLst>
                  <a:ext uri="{FF2B5EF4-FFF2-40B4-BE49-F238E27FC236}">
                    <a16:creationId xmlns:a16="http://schemas.microsoft.com/office/drawing/2014/main" id="{2D10D6DA-DE66-B2CE-1B49-A68B1CAD2716}"/>
                  </a:ext>
                </a:extLst>
              </p:cNvPr>
              <p:cNvSpPr/>
              <p:nvPr/>
            </p:nvSpPr>
            <p:spPr>
              <a:xfrm>
                <a:off x="466852" y="1307147"/>
                <a:ext cx="1829908" cy="344776"/>
              </a:xfrm>
              <a:prstGeom prst="rect">
                <a:avLst/>
              </a:prstGeom>
              <a:ln>
                <a:noFill/>
              </a:ln>
            </p:spPr>
            <p:txBody>
              <a:bodyPr vert="horz" lIns="0" tIns="0" rIns="0" bIns="0" rtlCol="0">
                <a:noAutofit/>
              </a:bodyPr>
              <a:lstStyle/>
              <a:p>
                <a:pPr>
                  <a:lnSpc>
                    <a:spcPct val="107000"/>
                  </a:lnSpc>
                  <a:spcAft>
                    <a:spcPts val="800"/>
                  </a:spcAft>
                </a:pPr>
                <a:r>
                  <a:rPr lang="en-GB" sz="2000" b="1" kern="100">
                    <a:solidFill>
                      <a:srgbClr val="FFFFFF"/>
                    </a:solidFill>
                    <a:effectLst/>
                    <a:latin typeface="Calibri" panose="020F0502020204030204" pitchFamily="34" charset="0"/>
                    <a:ea typeface="Calibri" panose="020F0502020204030204" pitchFamily="34" charset="0"/>
                    <a:cs typeface="Calibri" panose="020F0502020204030204" pitchFamily="34" charset="0"/>
                  </a:rPr>
                  <a:t>Select Comm</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D1CDE49A-9EE7-D35D-C68E-0098EA516947}"/>
                  </a:ext>
                </a:extLst>
              </p:cNvPr>
              <p:cNvSpPr/>
              <p:nvPr/>
            </p:nvSpPr>
            <p:spPr>
              <a:xfrm>
                <a:off x="1842722" y="1307147"/>
                <a:ext cx="200728" cy="344776"/>
              </a:xfrm>
              <a:prstGeom prst="rect">
                <a:avLst/>
              </a:prstGeom>
              <a:ln>
                <a:noFill/>
              </a:ln>
            </p:spPr>
            <p:txBody>
              <a:bodyPr vert="horz" lIns="0" tIns="0" rIns="0" bIns="0" rtlCol="0">
                <a:noAutofit/>
              </a:bodyPr>
              <a:lstStyle/>
              <a:p>
                <a:pPr>
                  <a:lnSpc>
                    <a:spcPct val="107000"/>
                  </a:lnSpc>
                  <a:spcAft>
                    <a:spcPts val="800"/>
                  </a:spcAft>
                </a:pPr>
                <a:r>
                  <a:rPr lang="en-GB" sz="2000" b="1" kern="100">
                    <a:solidFill>
                      <a:srgbClr val="FFFFFF"/>
                    </a:solidFill>
                    <a:effectLst/>
                    <a:latin typeface="Calibri" panose="020F0502020204030204" pitchFamily="34" charset="0"/>
                    <a:ea typeface="Calibri" panose="020F0502020204030204" pitchFamily="34" charset="0"/>
                    <a:cs typeface="Calibri" panose="020F0502020204030204" pitchFamily="34" charset="0"/>
                  </a:rPr>
                  <a:t>it</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00E76023-3EAF-5807-53A3-989B5BA05790}"/>
                  </a:ext>
                </a:extLst>
              </p:cNvPr>
              <p:cNvSpPr/>
              <p:nvPr/>
            </p:nvSpPr>
            <p:spPr>
              <a:xfrm>
                <a:off x="1990846" y="1307147"/>
                <a:ext cx="530423" cy="344776"/>
              </a:xfrm>
              <a:prstGeom prst="rect">
                <a:avLst/>
              </a:prstGeom>
              <a:ln>
                <a:noFill/>
              </a:ln>
            </p:spPr>
            <p:txBody>
              <a:bodyPr vert="horz" lIns="0" tIns="0" rIns="0" bIns="0" rtlCol="0">
                <a:noAutofit/>
              </a:bodyPr>
              <a:lstStyle/>
              <a:p>
                <a:pPr>
                  <a:lnSpc>
                    <a:spcPct val="107000"/>
                  </a:lnSpc>
                  <a:spcAft>
                    <a:spcPts val="800"/>
                  </a:spcAft>
                </a:pPr>
                <a:r>
                  <a:rPr lang="en-GB" sz="2000" b="1" kern="100">
                    <a:solidFill>
                      <a:srgbClr val="FFFFFF"/>
                    </a:solidFill>
                    <a:effectLst/>
                    <a:latin typeface="Calibri" panose="020F0502020204030204" pitchFamily="34" charset="0"/>
                    <a:ea typeface="Calibri" panose="020F0502020204030204" pitchFamily="34" charset="0"/>
                    <a:cs typeface="Calibri" panose="020F0502020204030204" pitchFamily="34" charset="0"/>
                  </a:rPr>
                  <a:t>tee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4FEE34A9-82F4-D3B9-EE43-E75518FD8377}"/>
                  </a:ext>
                </a:extLst>
              </p:cNvPr>
              <p:cNvSpPr/>
              <p:nvPr/>
            </p:nvSpPr>
            <p:spPr>
              <a:xfrm>
                <a:off x="466852" y="1611897"/>
                <a:ext cx="1618009" cy="344776"/>
              </a:xfrm>
              <a:prstGeom prst="rect">
                <a:avLst/>
              </a:prstGeom>
              <a:ln>
                <a:noFill/>
              </a:ln>
            </p:spPr>
            <p:txBody>
              <a:bodyPr vert="horz" lIns="0" tIns="0" rIns="0" bIns="0" rtlCol="0">
                <a:noAutofit/>
              </a:bodyPr>
              <a:lstStyle/>
              <a:p>
                <a:pPr>
                  <a:lnSpc>
                    <a:spcPct val="107000"/>
                  </a:lnSpc>
                  <a:spcAft>
                    <a:spcPts val="800"/>
                  </a:spcAft>
                </a:pPr>
                <a:r>
                  <a:rPr lang="en-GB" sz="2000" b="1" kern="100">
                    <a:solidFill>
                      <a:srgbClr val="FFFFFF"/>
                    </a:solidFill>
                    <a:effectLst/>
                    <a:latin typeface="Calibri" panose="020F0502020204030204" pitchFamily="34" charset="0"/>
                    <a:ea typeface="Calibri" panose="020F0502020204030204" pitchFamily="34" charset="0"/>
                    <a:cs typeface="Calibri" panose="020F0502020204030204" pitchFamily="34" charset="0"/>
                  </a:rPr>
                  <a:t>evaluations</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8" name="TextBox 27">
              <a:extLst>
                <a:ext uri="{FF2B5EF4-FFF2-40B4-BE49-F238E27FC236}">
                  <a16:creationId xmlns:a16="http://schemas.microsoft.com/office/drawing/2014/main" id="{E5CC4A24-F0A0-3BB5-40A8-1CFD4A0F3363}"/>
                </a:ext>
              </a:extLst>
            </p:cNvPr>
            <p:cNvSpPr txBox="1"/>
            <p:nvPr/>
          </p:nvSpPr>
          <p:spPr>
            <a:xfrm>
              <a:off x="8392102" y="5326263"/>
              <a:ext cx="2860346" cy="646331"/>
            </a:xfrm>
            <a:prstGeom prst="rect">
              <a:avLst/>
            </a:prstGeom>
            <a:solidFill>
              <a:srgbClr val="004F00"/>
            </a:solidFill>
          </p:spPr>
          <p:txBody>
            <a:bodyPr wrap="square" rtlCol="0">
              <a:spAutoFit/>
            </a:bodyPr>
            <a:lstStyle/>
            <a:p>
              <a:r>
                <a:rPr lang="en-US" b="1" dirty="0">
                  <a:solidFill>
                    <a:schemeClr val="bg1"/>
                  </a:solidFill>
                </a:rPr>
                <a:t>Select Committee Evaluations</a:t>
              </a:r>
            </a:p>
          </p:txBody>
        </p:sp>
      </p:grpSp>
    </p:spTree>
    <p:extLst>
      <p:ext uri="{BB962C8B-B14F-4D97-AF65-F5344CB8AC3E}">
        <p14:creationId xmlns:p14="http://schemas.microsoft.com/office/powerpoint/2010/main" val="290540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mneys billowing smoke in front of a setting sun">
            <a:extLst>
              <a:ext uri="{FF2B5EF4-FFF2-40B4-BE49-F238E27FC236}">
                <a16:creationId xmlns:a16="http://schemas.microsoft.com/office/drawing/2014/main" id="{A4FD13A7-FE19-87CE-3054-0B8A6E638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430" y="3221116"/>
            <a:ext cx="6465570" cy="36368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3424294-1816-1E56-DDA5-9EE530D4A56C}"/>
              </a:ext>
            </a:extLst>
          </p:cNvPr>
          <p:cNvPicPr>
            <a:picLocks noChangeAspect="1"/>
          </p:cNvPicPr>
          <p:nvPr/>
        </p:nvPicPr>
        <p:blipFill>
          <a:blip r:embed="rId4"/>
          <a:stretch>
            <a:fillRect/>
          </a:stretch>
        </p:blipFill>
        <p:spPr>
          <a:xfrm>
            <a:off x="5679304" y="49016"/>
            <a:ext cx="6512696" cy="3172100"/>
          </a:xfrm>
          <a:prstGeom prst="rect">
            <a:avLst/>
          </a:prstGeom>
        </p:spPr>
      </p:pic>
      <p:sp>
        <p:nvSpPr>
          <p:cNvPr id="5" name="TextBox 4">
            <a:extLst>
              <a:ext uri="{FF2B5EF4-FFF2-40B4-BE49-F238E27FC236}">
                <a16:creationId xmlns:a16="http://schemas.microsoft.com/office/drawing/2014/main" id="{46DAF164-F550-2B62-A0E1-EB7FDB303B62}"/>
              </a:ext>
            </a:extLst>
          </p:cNvPr>
          <p:cNvSpPr txBox="1"/>
          <p:nvPr/>
        </p:nvSpPr>
        <p:spPr>
          <a:xfrm>
            <a:off x="99984" y="49016"/>
            <a:ext cx="5579320" cy="6740307"/>
          </a:xfrm>
          <a:prstGeom prst="rect">
            <a:avLst/>
          </a:prstGeom>
          <a:noFill/>
        </p:spPr>
        <p:txBody>
          <a:bodyPr wrap="square" rtlCol="0">
            <a:spAutoFit/>
          </a:bodyPr>
          <a:lstStyle/>
          <a:p>
            <a:r>
              <a:rPr lang="en-US" sz="1600" dirty="0"/>
              <a:t>The government has been defeated in court - for a second time - for not doing enough to meet its targets for cutting greenhouse gas emissions.</a:t>
            </a:r>
          </a:p>
          <a:p>
            <a:endParaRPr lang="en-US" sz="1600" dirty="0"/>
          </a:p>
          <a:p>
            <a:r>
              <a:rPr lang="en-US" sz="1600" dirty="0"/>
              <a:t>Environmental campaigners argued that the energy minister signed off the government's climate plan without evidence it could be achieved.</a:t>
            </a:r>
          </a:p>
          <a:p>
            <a:endParaRPr lang="en-US" sz="1600" dirty="0"/>
          </a:p>
          <a:p>
            <a:r>
              <a:rPr lang="en-US" sz="1600" dirty="0"/>
              <a:t>The High Court ruled on Friday that the government will now be required to redraft the plan again.</a:t>
            </a:r>
          </a:p>
          <a:p>
            <a:endParaRPr lang="en-US" sz="1600" dirty="0"/>
          </a:p>
          <a:p>
            <a:r>
              <a:rPr lang="en-US" sz="1600" dirty="0"/>
              <a:t>The legal challenge was brought by environmental groups Friends of the Earth, </a:t>
            </a:r>
            <a:r>
              <a:rPr lang="en-US" sz="1600" dirty="0" err="1"/>
              <a:t>ClientEarth</a:t>
            </a:r>
            <a:r>
              <a:rPr lang="en-US" sz="1600" dirty="0"/>
              <a:t> and The Good Law Project.</a:t>
            </a:r>
          </a:p>
          <a:p>
            <a:endParaRPr lang="en-US" sz="1600" dirty="0"/>
          </a:p>
          <a:p>
            <a:r>
              <a:rPr lang="en-US" sz="1600" dirty="0"/>
              <a:t>The three groups had previously won a case against the government back in 2022 arguing that its Net Zero Plan was not detailed enough to explain how the UK would cut its emissions - as required by the Climate Change Act.</a:t>
            </a:r>
          </a:p>
          <a:p>
            <a:endParaRPr lang="en-US" sz="1600" dirty="0"/>
          </a:p>
          <a:p>
            <a:r>
              <a:rPr lang="en-US" sz="1600" dirty="0"/>
              <a:t>Campaigners said the former Energy Secretary Grant </a:t>
            </a:r>
            <a:r>
              <a:rPr lang="en-US" sz="1600" dirty="0" err="1"/>
              <a:t>Shapps</a:t>
            </a:r>
            <a:r>
              <a:rPr lang="en-US" sz="1600" dirty="0"/>
              <a:t> did not consider the risks to deliver the plan and signed it off assuming all the policies would be achieved.</a:t>
            </a:r>
          </a:p>
          <a:p>
            <a:endParaRPr lang="en-US" sz="1600" dirty="0"/>
          </a:p>
          <a:p>
            <a:r>
              <a:rPr lang="en-US" sz="1600" dirty="0"/>
              <a:t>In his judgement, </a:t>
            </a:r>
            <a:r>
              <a:rPr lang="en-US" sz="1600" dirty="0" err="1"/>
              <a:t>Mr</a:t>
            </a:r>
            <a:r>
              <a:rPr lang="en-US" sz="1600" dirty="0"/>
              <a:t> Justice Sheldon said: "It is not possible to ascertain from the materials presented to the Secretary of State which of the proposals and policies would not be delivered at all, or in full.”</a:t>
            </a:r>
          </a:p>
        </p:txBody>
      </p:sp>
      <p:sp>
        <p:nvSpPr>
          <p:cNvPr id="6" name="TextBox 5">
            <a:extLst>
              <a:ext uri="{FF2B5EF4-FFF2-40B4-BE49-F238E27FC236}">
                <a16:creationId xmlns:a16="http://schemas.microsoft.com/office/drawing/2014/main" id="{E1A3E588-3227-8DC1-95C6-6866FB9EC058}"/>
              </a:ext>
            </a:extLst>
          </p:cNvPr>
          <p:cNvSpPr txBox="1"/>
          <p:nvPr/>
        </p:nvSpPr>
        <p:spPr>
          <a:xfrm>
            <a:off x="8081010" y="2686050"/>
            <a:ext cx="1467774" cy="369332"/>
          </a:xfrm>
          <a:prstGeom prst="rect">
            <a:avLst/>
          </a:prstGeom>
          <a:noFill/>
        </p:spPr>
        <p:txBody>
          <a:bodyPr wrap="none" rtlCol="0">
            <a:spAutoFit/>
          </a:bodyPr>
          <a:lstStyle/>
          <a:p>
            <a:r>
              <a:rPr lang="en-US" b="1" dirty="0"/>
              <a:t>3</a:t>
            </a:r>
            <a:r>
              <a:rPr lang="en-US" b="1" baseline="30000" dirty="0"/>
              <a:t>rd</a:t>
            </a:r>
            <a:r>
              <a:rPr lang="en-US" b="1" dirty="0"/>
              <a:t> May 2024</a:t>
            </a:r>
          </a:p>
        </p:txBody>
      </p:sp>
    </p:spTree>
    <p:extLst>
      <p:ext uri="{BB962C8B-B14F-4D97-AF65-F5344CB8AC3E}">
        <p14:creationId xmlns:p14="http://schemas.microsoft.com/office/powerpoint/2010/main" val="180964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24347D-632B-B064-496D-D52C8833596B}"/>
              </a:ext>
            </a:extLst>
          </p:cNvPr>
          <p:cNvPicPr>
            <a:picLocks noChangeAspect="1"/>
          </p:cNvPicPr>
          <p:nvPr/>
        </p:nvPicPr>
        <p:blipFill rotWithShape="1">
          <a:blip r:embed="rId3"/>
          <a:srcRect r="23272"/>
          <a:stretch/>
        </p:blipFill>
        <p:spPr>
          <a:xfrm>
            <a:off x="0" y="892586"/>
            <a:ext cx="6695768" cy="4376679"/>
          </a:xfrm>
          <a:prstGeom prst="rect">
            <a:avLst/>
          </a:prstGeom>
        </p:spPr>
      </p:pic>
      <p:sp>
        <p:nvSpPr>
          <p:cNvPr id="7" name="TextBox 6">
            <a:extLst>
              <a:ext uri="{FF2B5EF4-FFF2-40B4-BE49-F238E27FC236}">
                <a16:creationId xmlns:a16="http://schemas.microsoft.com/office/drawing/2014/main" id="{3B2F4FE2-8A4E-812F-564A-76987FDBCA5F}"/>
              </a:ext>
            </a:extLst>
          </p:cNvPr>
          <p:cNvSpPr txBox="1"/>
          <p:nvPr/>
        </p:nvSpPr>
        <p:spPr>
          <a:xfrm>
            <a:off x="6805534" y="917996"/>
            <a:ext cx="5386466" cy="5940088"/>
          </a:xfrm>
          <a:prstGeom prst="rect">
            <a:avLst/>
          </a:prstGeom>
          <a:noFill/>
        </p:spPr>
        <p:txBody>
          <a:bodyPr wrap="square" rtlCol="0">
            <a:spAutoFit/>
          </a:bodyPr>
          <a:lstStyle/>
          <a:p>
            <a:pPr marL="285750" indent="-285750">
              <a:buFont typeface="Arial" panose="020B0604020202020204" pitchFamily="34" charset="0"/>
              <a:buChar char="•"/>
            </a:pPr>
            <a:r>
              <a:rPr lang="en-US" sz="2000" dirty="0"/>
              <a:t>UK’s target: reduce emissions by 78% (2035)</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dirty="0"/>
              <a:t>The government’s own climate watchdog warned the plan was not sufficient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dirty="0"/>
              <a:t>UKCCC even less confident in achieving the climate goals than before the new plan was published (2023)</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dirty="0"/>
              <a:t>UKCCC estimates the gov plan would only deliver 1/5</a:t>
            </a:r>
            <a:r>
              <a:rPr lang="en-US" sz="2000" baseline="30000" dirty="0"/>
              <a:t>th</a:t>
            </a:r>
            <a:r>
              <a:rPr lang="en-US" sz="2000" dirty="0"/>
              <a:t> emissions cuts needed (10 </a:t>
            </a:r>
            <a:r>
              <a:rPr lang="en-US" sz="2000" dirty="0" err="1"/>
              <a:t>yrs</a:t>
            </a:r>
            <a:r>
              <a:rPr lang="en-US" sz="2000" dirty="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dirty="0"/>
              <a:t>UKCCC criticized the government's failure to support clean energy &amp; support for new Oil &amp; Gas projects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dirty="0"/>
              <a:t>In July 2023 100 new North Sea oil and gas </a:t>
            </a:r>
            <a:r>
              <a:rPr lang="en-US" sz="2000" dirty="0" err="1"/>
              <a:t>licences</a:t>
            </a:r>
            <a:r>
              <a:rPr lang="en-US" sz="2000" dirty="0"/>
              <a:t>  granted but  the International Energy Agency said there is no need for new projects to meet global energy demand.</a:t>
            </a:r>
          </a:p>
        </p:txBody>
      </p:sp>
      <p:pic>
        <p:nvPicPr>
          <p:cNvPr id="8" name="Picture 7">
            <a:extLst>
              <a:ext uri="{FF2B5EF4-FFF2-40B4-BE49-F238E27FC236}">
                <a16:creationId xmlns:a16="http://schemas.microsoft.com/office/drawing/2014/main" id="{E7AA0927-EA1A-8817-3300-120AFFAD0FFE}"/>
              </a:ext>
            </a:extLst>
          </p:cNvPr>
          <p:cNvPicPr>
            <a:picLocks noChangeAspect="1"/>
          </p:cNvPicPr>
          <p:nvPr/>
        </p:nvPicPr>
        <p:blipFill rotWithShape="1">
          <a:blip r:embed="rId3"/>
          <a:srcRect l="75940" t="12348" b="53593"/>
          <a:stretch/>
        </p:blipFill>
        <p:spPr>
          <a:xfrm>
            <a:off x="161683" y="5322401"/>
            <a:ext cx="2099620" cy="1490629"/>
          </a:xfrm>
          <a:prstGeom prst="rect">
            <a:avLst/>
          </a:prstGeom>
        </p:spPr>
      </p:pic>
      <p:pic>
        <p:nvPicPr>
          <p:cNvPr id="9" name="Picture 8">
            <a:extLst>
              <a:ext uri="{FF2B5EF4-FFF2-40B4-BE49-F238E27FC236}">
                <a16:creationId xmlns:a16="http://schemas.microsoft.com/office/drawing/2014/main" id="{FA61BAD9-5F00-C30B-39FB-08DB9FFBC5E2}"/>
              </a:ext>
            </a:extLst>
          </p:cNvPr>
          <p:cNvPicPr>
            <a:picLocks noChangeAspect="1"/>
          </p:cNvPicPr>
          <p:nvPr/>
        </p:nvPicPr>
        <p:blipFill rotWithShape="1">
          <a:blip r:embed="rId3"/>
          <a:srcRect l="75940" t="46683" b="29699"/>
          <a:stretch/>
        </p:blipFill>
        <p:spPr>
          <a:xfrm>
            <a:off x="2505116" y="5808349"/>
            <a:ext cx="2099620" cy="1033650"/>
          </a:xfrm>
          <a:prstGeom prst="rect">
            <a:avLst/>
          </a:prstGeom>
        </p:spPr>
      </p:pic>
      <p:pic>
        <p:nvPicPr>
          <p:cNvPr id="10" name="Picture 9">
            <a:extLst>
              <a:ext uri="{FF2B5EF4-FFF2-40B4-BE49-F238E27FC236}">
                <a16:creationId xmlns:a16="http://schemas.microsoft.com/office/drawing/2014/main" id="{FACC048B-071E-0232-6C5E-352E36F98877}"/>
              </a:ext>
            </a:extLst>
          </p:cNvPr>
          <p:cNvPicPr>
            <a:picLocks noChangeAspect="1"/>
          </p:cNvPicPr>
          <p:nvPr/>
        </p:nvPicPr>
        <p:blipFill rotWithShape="1">
          <a:blip r:embed="rId3"/>
          <a:srcRect l="75940" t="68729" b="6103"/>
          <a:stretch/>
        </p:blipFill>
        <p:spPr>
          <a:xfrm>
            <a:off x="4858809" y="5718409"/>
            <a:ext cx="2099620" cy="1101496"/>
          </a:xfrm>
          <a:prstGeom prst="rect">
            <a:avLst/>
          </a:prstGeom>
        </p:spPr>
      </p:pic>
      <p:sp>
        <p:nvSpPr>
          <p:cNvPr id="11" name="Rectangle 10">
            <a:extLst>
              <a:ext uri="{FF2B5EF4-FFF2-40B4-BE49-F238E27FC236}">
                <a16:creationId xmlns:a16="http://schemas.microsoft.com/office/drawing/2014/main" id="{42064033-E774-FD03-A228-F889408C23A1}"/>
              </a:ext>
            </a:extLst>
          </p:cNvPr>
          <p:cNvSpPr/>
          <p:nvPr/>
        </p:nvSpPr>
        <p:spPr>
          <a:xfrm>
            <a:off x="161683" y="839450"/>
            <a:ext cx="2551537" cy="4497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9B7A36F-C643-3F79-E323-388B60E43D73}"/>
              </a:ext>
            </a:extLst>
          </p:cNvPr>
          <p:cNvSpPr>
            <a:spLocks noGrp="1"/>
          </p:cNvSpPr>
          <p:nvPr>
            <p:ph type="title"/>
          </p:nvPr>
        </p:nvSpPr>
        <p:spPr>
          <a:xfrm>
            <a:off x="139231" y="-34557"/>
            <a:ext cx="11837911" cy="1443411"/>
          </a:xfrm>
        </p:spPr>
        <p:txBody>
          <a:bodyPr>
            <a:normAutofit/>
          </a:bodyPr>
          <a:lstStyle/>
          <a:p>
            <a:r>
              <a:rPr lang="en-US" sz="3600" dirty="0"/>
              <a:t>The CCC's recommended UK carbon budgets and the UK's 2050 target</a:t>
            </a:r>
          </a:p>
        </p:txBody>
      </p:sp>
    </p:spTree>
    <p:extLst>
      <p:ext uri="{BB962C8B-B14F-4D97-AF65-F5344CB8AC3E}">
        <p14:creationId xmlns:p14="http://schemas.microsoft.com/office/powerpoint/2010/main" val="104334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C7079-AF8F-3418-51E2-C1904D1EA300}"/>
              </a:ext>
            </a:extLst>
          </p:cNvPr>
          <p:cNvSpPr>
            <a:spLocks noGrp="1"/>
          </p:cNvSpPr>
          <p:nvPr>
            <p:ph type="title"/>
          </p:nvPr>
        </p:nvSpPr>
        <p:spPr>
          <a:xfrm>
            <a:off x="838200" y="365125"/>
            <a:ext cx="10515600" cy="800735"/>
          </a:xfrm>
        </p:spPr>
        <p:txBody>
          <a:bodyPr/>
          <a:lstStyle/>
          <a:p>
            <a:r>
              <a:rPr lang="en-US" dirty="0"/>
              <a:t>Local Government Context</a:t>
            </a:r>
          </a:p>
        </p:txBody>
      </p:sp>
      <p:pic>
        <p:nvPicPr>
          <p:cNvPr id="4" name="Picture 3">
            <a:extLst>
              <a:ext uri="{FF2B5EF4-FFF2-40B4-BE49-F238E27FC236}">
                <a16:creationId xmlns:a16="http://schemas.microsoft.com/office/drawing/2014/main" id="{5A9FE537-AF7F-A369-A8BD-D33C12CF11A3}"/>
              </a:ext>
            </a:extLst>
          </p:cNvPr>
          <p:cNvPicPr/>
          <p:nvPr/>
        </p:nvPicPr>
        <p:blipFill>
          <a:blip r:embed="rId3"/>
          <a:stretch>
            <a:fillRect/>
          </a:stretch>
        </p:blipFill>
        <p:spPr>
          <a:xfrm>
            <a:off x="10275634" y="2901734"/>
            <a:ext cx="1484947" cy="2111603"/>
          </a:xfrm>
          <a:prstGeom prst="rect">
            <a:avLst/>
          </a:prstGeom>
        </p:spPr>
      </p:pic>
      <p:pic>
        <p:nvPicPr>
          <p:cNvPr id="5" name="Picture 4">
            <a:extLst>
              <a:ext uri="{FF2B5EF4-FFF2-40B4-BE49-F238E27FC236}">
                <a16:creationId xmlns:a16="http://schemas.microsoft.com/office/drawing/2014/main" id="{CAE0A86C-B4E5-04E0-659E-EBF1D2FFBF02}"/>
              </a:ext>
            </a:extLst>
          </p:cNvPr>
          <p:cNvPicPr/>
          <p:nvPr/>
        </p:nvPicPr>
        <p:blipFill>
          <a:blip r:embed="rId4"/>
          <a:stretch>
            <a:fillRect/>
          </a:stretch>
        </p:blipFill>
        <p:spPr>
          <a:xfrm>
            <a:off x="9715935" y="5191593"/>
            <a:ext cx="2044646" cy="1426210"/>
          </a:xfrm>
          <a:prstGeom prst="rect">
            <a:avLst/>
          </a:prstGeom>
        </p:spPr>
      </p:pic>
      <p:sp>
        <p:nvSpPr>
          <p:cNvPr id="6" name="Content Placeholder 2">
            <a:extLst>
              <a:ext uri="{FF2B5EF4-FFF2-40B4-BE49-F238E27FC236}">
                <a16:creationId xmlns:a16="http://schemas.microsoft.com/office/drawing/2014/main" id="{60F43DAA-F923-C10E-E4AF-C9F53DC24713}"/>
              </a:ext>
            </a:extLst>
          </p:cNvPr>
          <p:cNvSpPr>
            <a:spLocks noGrp="1"/>
          </p:cNvSpPr>
          <p:nvPr>
            <p:ph idx="1"/>
          </p:nvPr>
        </p:nvSpPr>
        <p:spPr>
          <a:xfrm>
            <a:off x="557149" y="1233092"/>
            <a:ext cx="10515600" cy="1338658"/>
          </a:xfrm>
        </p:spPr>
        <p:txBody>
          <a:bodyPr>
            <a:noAutofit/>
          </a:bodyPr>
          <a:lstStyle/>
          <a:p>
            <a:pPr marL="0" indent="0">
              <a:buNone/>
            </a:pPr>
            <a:r>
              <a:rPr lang="en-GB"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But, it’s not formally clear how councils fit into national net zero plans for net zero – with them having </a:t>
            </a:r>
            <a:r>
              <a:rPr lang="en-GB" sz="2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 real statutory duties nor core funding for climate action </a:t>
            </a:r>
            <a:r>
              <a:rPr lang="en-GB"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(instead relying on competitive funding pots). </a:t>
            </a:r>
          </a:p>
          <a:p>
            <a:pPr marL="0" indent="0">
              <a:buNone/>
            </a:pPr>
            <a:endParaRPr lang="en-GB"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CB0622AD-E604-E868-83C7-0A83FDBC51D6}"/>
              </a:ext>
            </a:extLst>
          </p:cNvPr>
          <p:cNvSpPr txBox="1"/>
          <p:nvPr/>
        </p:nvSpPr>
        <p:spPr>
          <a:xfrm>
            <a:off x="500424" y="2855090"/>
            <a:ext cx="4439812" cy="2862322"/>
          </a:xfrm>
          <a:prstGeom prst="rect">
            <a:avLst/>
          </a:prstGeom>
          <a:noFill/>
        </p:spPr>
        <p:txBody>
          <a:bodyPr wrap="square" rtlCol="0">
            <a:spAutoFit/>
          </a:bodyPr>
          <a:lstStyle/>
          <a:p>
            <a:pPr marL="0" indent="0">
              <a:buNone/>
            </a:pPr>
            <a:r>
              <a:rPr lang="en-GB" sz="18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Scotland all public bodies must report on climate change each November. </a:t>
            </a:r>
          </a:p>
          <a:p>
            <a:pPr marL="0" indent="0">
              <a:buNone/>
            </a:pPr>
            <a:endParaRPr lang="en-GB"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There is no such responsibility in England yet – but Government has said it will publish guidance on public sector emissions reporting in 2025.</a:t>
            </a:r>
          </a:p>
          <a:p>
            <a:pPr marL="0" indent="0">
              <a:buNone/>
            </a:pPr>
            <a:endParaRPr lang="en-GB"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8" name="TextBox 7">
            <a:extLst>
              <a:ext uri="{FF2B5EF4-FFF2-40B4-BE49-F238E27FC236}">
                <a16:creationId xmlns:a16="http://schemas.microsoft.com/office/drawing/2014/main" id="{F15DCA66-B7B3-971E-9887-FCD07F751A99}"/>
              </a:ext>
            </a:extLst>
          </p:cNvPr>
          <p:cNvSpPr txBox="1"/>
          <p:nvPr/>
        </p:nvSpPr>
        <p:spPr>
          <a:xfrm>
            <a:off x="5325164" y="2832152"/>
            <a:ext cx="4439812" cy="1754326"/>
          </a:xfrm>
          <a:prstGeom prst="rect">
            <a:avLst/>
          </a:prstGeom>
          <a:noFill/>
        </p:spPr>
        <p:txBody>
          <a:bodyPr wrap="square" rtlCol="0">
            <a:spAutoFit/>
          </a:bodyPr>
          <a:lstStyle/>
          <a:p>
            <a:r>
              <a:rPr lang="en-GB"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t>
            </a:r>
            <a:r>
              <a:rPr lang="en-GB" sz="18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‘Independent Review of Net Zero’ </a:t>
            </a:r>
            <a:r>
              <a:rPr lang="en-GB"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identified the lack of a clear framework and lack of statutory duties for councils on net zero as an issue.</a:t>
            </a:r>
          </a:p>
          <a:p>
            <a:r>
              <a:rPr lang="en-GB"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endParaRPr lang="en-US" dirty="0"/>
          </a:p>
        </p:txBody>
      </p:sp>
      <p:sp>
        <p:nvSpPr>
          <p:cNvPr id="9" name="TextBox 8">
            <a:extLst>
              <a:ext uri="{FF2B5EF4-FFF2-40B4-BE49-F238E27FC236}">
                <a16:creationId xmlns:a16="http://schemas.microsoft.com/office/drawing/2014/main" id="{0140D34F-5645-29BE-F504-D6E1D6DB13E8}"/>
              </a:ext>
            </a:extLst>
          </p:cNvPr>
          <p:cNvSpPr txBox="1"/>
          <p:nvPr/>
        </p:nvSpPr>
        <p:spPr>
          <a:xfrm>
            <a:off x="5325164" y="5134580"/>
            <a:ext cx="4439812" cy="203132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LGA too have made a similar call </a:t>
            </a:r>
            <a:r>
              <a:rPr lang="en-US" dirty="0">
                <a:latin typeface="Arial" panose="020B0604020202020204" pitchFamily="34" charset="0"/>
                <a:cs typeface="Arial" panose="020B0604020202020204" pitchFamily="34" charset="0"/>
              </a:rPr>
              <a:t>for a national climate action framework that clarifies council’s roles alongside adequate and stable core funding for council climate action.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24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5559-FE0B-DD3F-AB7F-D396DC44B2D9}"/>
              </a:ext>
            </a:extLst>
          </p:cNvPr>
          <p:cNvSpPr>
            <a:spLocks noGrp="1"/>
          </p:cNvSpPr>
          <p:nvPr>
            <p:ph type="title"/>
          </p:nvPr>
        </p:nvSpPr>
        <p:spPr>
          <a:xfrm>
            <a:off x="838200" y="135491"/>
            <a:ext cx="10515600" cy="758347"/>
          </a:xfrm>
        </p:spPr>
        <p:txBody>
          <a:bodyPr>
            <a:normAutofit/>
          </a:bodyPr>
          <a:lstStyle/>
          <a:p>
            <a:r>
              <a:rPr lang="en-US" dirty="0"/>
              <a:t>Local Government Barometers</a:t>
            </a:r>
          </a:p>
        </p:txBody>
      </p:sp>
      <p:sp>
        <p:nvSpPr>
          <p:cNvPr id="4" name="TextBox 3">
            <a:extLst>
              <a:ext uri="{FF2B5EF4-FFF2-40B4-BE49-F238E27FC236}">
                <a16:creationId xmlns:a16="http://schemas.microsoft.com/office/drawing/2014/main" id="{E3C93980-BF0A-2DA8-46D0-B57553608508}"/>
              </a:ext>
            </a:extLst>
          </p:cNvPr>
          <p:cNvSpPr txBox="1"/>
          <p:nvPr/>
        </p:nvSpPr>
        <p:spPr>
          <a:xfrm>
            <a:off x="619647" y="1072232"/>
            <a:ext cx="10318850" cy="400110"/>
          </a:xfrm>
          <a:prstGeom prst="rect">
            <a:avLst/>
          </a:prstGeom>
          <a:noFill/>
        </p:spPr>
        <p:txBody>
          <a:bodyPr wrap="none" rtlCol="0">
            <a:spAutoFit/>
          </a:bodyPr>
          <a:lstStyle/>
          <a:p>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 how can we evaluate local government performance in lieu of a national framework ?</a:t>
            </a:r>
            <a:r>
              <a:rPr lang="en-GB" sz="2000" dirty="0">
                <a:effectLst/>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F4DAA5D-3C84-BC76-9194-BFEA3CC0EEBF}"/>
              </a:ext>
            </a:extLst>
          </p:cNvPr>
          <p:cNvPicPr/>
          <p:nvPr/>
        </p:nvPicPr>
        <p:blipFill>
          <a:blip r:embed="rId3"/>
          <a:stretch>
            <a:fillRect/>
          </a:stretch>
        </p:blipFill>
        <p:spPr>
          <a:xfrm>
            <a:off x="8956480" y="4491544"/>
            <a:ext cx="1348684" cy="1533026"/>
          </a:xfrm>
          <a:prstGeom prst="rect">
            <a:avLst/>
          </a:prstGeom>
        </p:spPr>
      </p:pic>
      <p:pic>
        <p:nvPicPr>
          <p:cNvPr id="7" name="Picture 6">
            <a:extLst>
              <a:ext uri="{FF2B5EF4-FFF2-40B4-BE49-F238E27FC236}">
                <a16:creationId xmlns:a16="http://schemas.microsoft.com/office/drawing/2014/main" id="{08706D9C-332E-3FE8-8AFA-E6E99D468608}"/>
              </a:ext>
            </a:extLst>
          </p:cNvPr>
          <p:cNvPicPr/>
          <p:nvPr/>
        </p:nvPicPr>
        <p:blipFill>
          <a:blip r:embed="rId4"/>
          <a:stretch>
            <a:fillRect/>
          </a:stretch>
        </p:blipFill>
        <p:spPr>
          <a:xfrm>
            <a:off x="6640097" y="1836940"/>
            <a:ext cx="1612325" cy="2273633"/>
          </a:xfrm>
          <a:prstGeom prst="rect">
            <a:avLst/>
          </a:prstGeom>
        </p:spPr>
      </p:pic>
      <p:sp>
        <p:nvSpPr>
          <p:cNvPr id="8" name="Shape 677">
            <a:extLst>
              <a:ext uri="{FF2B5EF4-FFF2-40B4-BE49-F238E27FC236}">
                <a16:creationId xmlns:a16="http://schemas.microsoft.com/office/drawing/2014/main" id="{DD88ED36-B94D-90B9-5E24-07E48E687BEF}"/>
              </a:ext>
            </a:extLst>
          </p:cNvPr>
          <p:cNvSpPr/>
          <p:nvPr/>
        </p:nvSpPr>
        <p:spPr>
          <a:xfrm>
            <a:off x="6635271" y="1832115"/>
            <a:ext cx="1621850" cy="2283158"/>
          </a:xfrm>
          <a:custGeom>
            <a:avLst/>
            <a:gdLst/>
            <a:ahLst/>
            <a:cxnLst/>
            <a:rect l="0" t="0" r="0" b="0"/>
            <a:pathLst>
              <a:path w="1621917" h="2283333">
                <a:moveTo>
                  <a:pt x="0" y="2283333"/>
                </a:moveTo>
                <a:lnTo>
                  <a:pt x="1621917" y="2283333"/>
                </a:lnTo>
                <a:lnTo>
                  <a:pt x="1621917" y="0"/>
                </a:lnTo>
                <a:lnTo>
                  <a:pt x="0" y="0"/>
                </a:lnTo>
                <a:close/>
              </a:path>
            </a:pathLst>
          </a:custGeom>
          <a:ln w="9525" cap="flat">
            <a:round/>
          </a:ln>
        </p:spPr>
        <p:style>
          <a:lnRef idx="1">
            <a:srgbClr val="7F7F7F"/>
          </a:lnRef>
          <a:fillRef idx="0">
            <a:srgbClr val="000000">
              <a:alpha val="0"/>
            </a:srgbClr>
          </a:fillRef>
          <a:effectRef idx="0">
            <a:scrgbClr r="0" g="0" b="0"/>
          </a:effectRef>
          <a:fontRef idx="none"/>
        </p:style>
        <p:txBody>
          <a:bodyPr/>
          <a:lstStyle/>
          <a:p>
            <a:endParaRPr lang="en-GB"/>
          </a:p>
        </p:txBody>
      </p:sp>
      <p:pic>
        <p:nvPicPr>
          <p:cNvPr id="9" name="Picture 8">
            <a:extLst>
              <a:ext uri="{FF2B5EF4-FFF2-40B4-BE49-F238E27FC236}">
                <a16:creationId xmlns:a16="http://schemas.microsoft.com/office/drawing/2014/main" id="{544069AC-CCB9-832C-0C21-47C4914B2C58}"/>
              </a:ext>
            </a:extLst>
          </p:cNvPr>
          <p:cNvPicPr/>
          <p:nvPr/>
        </p:nvPicPr>
        <p:blipFill>
          <a:blip r:embed="rId5"/>
          <a:stretch>
            <a:fillRect/>
          </a:stretch>
        </p:blipFill>
        <p:spPr>
          <a:xfrm>
            <a:off x="1579102" y="4357443"/>
            <a:ext cx="1691570" cy="800039"/>
          </a:xfrm>
          <a:prstGeom prst="rect">
            <a:avLst/>
          </a:prstGeom>
        </p:spPr>
      </p:pic>
      <p:pic>
        <p:nvPicPr>
          <p:cNvPr id="10" name="Picture 9">
            <a:extLst>
              <a:ext uri="{FF2B5EF4-FFF2-40B4-BE49-F238E27FC236}">
                <a16:creationId xmlns:a16="http://schemas.microsoft.com/office/drawing/2014/main" id="{D594E946-D635-694C-4988-844B52A1987B}"/>
              </a:ext>
            </a:extLst>
          </p:cNvPr>
          <p:cNvPicPr/>
          <p:nvPr/>
        </p:nvPicPr>
        <p:blipFill>
          <a:blip r:embed="rId6"/>
          <a:stretch>
            <a:fillRect/>
          </a:stretch>
        </p:blipFill>
        <p:spPr>
          <a:xfrm>
            <a:off x="3608986" y="1868942"/>
            <a:ext cx="1526985" cy="2165438"/>
          </a:xfrm>
          <a:prstGeom prst="rect">
            <a:avLst/>
          </a:prstGeom>
        </p:spPr>
      </p:pic>
      <p:sp>
        <p:nvSpPr>
          <p:cNvPr id="11" name="Shape 682">
            <a:extLst>
              <a:ext uri="{FF2B5EF4-FFF2-40B4-BE49-F238E27FC236}">
                <a16:creationId xmlns:a16="http://schemas.microsoft.com/office/drawing/2014/main" id="{921B06B7-D1D0-91A0-8470-1ACA7E17C154}"/>
              </a:ext>
            </a:extLst>
          </p:cNvPr>
          <p:cNvSpPr/>
          <p:nvPr/>
        </p:nvSpPr>
        <p:spPr>
          <a:xfrm>
            <a:off x="3604160" y="1864116"/>
            <a:ext cx="1536509" cy="2174962"/>
          </a:xfrm>
          <a:custGeom>
            <a:avLst/>
            <a:gdLst/>
            <a:ahLst/>
            <a:cxnLst/>
            <a:rect l="0" t="0" r="0" b="0"/>
            <a:pathLst>
              <a:path w="1536573" h="2175129">
                <a:moveTo>
                  <a:pt x="0" y="2175129"/>
                </a:moveTo>
                <a:lnTo>
                  <a:pt x="1536573" y="2175129"/>
                </a:lnTo>
                <a:lnTo>
                  <a:pt x="1536573" y="0"/>
                </a:lnTo>
                <a:lnTo>
                  <a:pt x="0" y="0"/>
                </a:lnTo>
                <a:close/>
              </a:path>
            </a:pathLst>
          </a:custGeom>
          <a:ln w="9525" cap="flat">
            <a:round/>
          </a:ln>
        </p:spPr>
        <p:style>
          <a:lnRef idx="1">
            <a:srgbClr val="7F7F7F"/>
          </a:lnRef>
          <a:fillRef idx="0">
            <a:srgbClr val="000000">
              <a:alpha val="0"/>
            </a:srgbClr>
          </a:fillRef>
          <a:effectRef idx="0">
            <a:scrgbClr r="0" g="0" b="0"/>
          </a:effectRef>
          <a:fontRef idx="none"/>
        </p:style>
        <p:txBody>
          <a:bodyPr/>
          <a:lstStyle/>
          <a:p>
            <a:endParaRPr lang="en-GB"/>
          </a:p>
        </p:txBody>
      </p:sp>
      <p:pic>
        <p:nvPicPr>
          <p:cNvPr id="12" name="Picture 11">
            <a:extLst>
              <a:ext uri="{FF2B5EF4-FFF2-40B4-BE49-F238E27FC236}">
                <a16:creationId xmlns:a16="http://schemas.microsoft.com/office/drawing/2014/main" id="{4A8FAE1B-FD58-ACCD-E27B-857C4BC52241}"/>
              </a:ext>
            </a:extLst>
          </p:cNvPr>
          <p:cNvPicPr/>
          <p:nvPr/>
        </p:nvPicPr>
        <p:blipFill>
          <a:blip r:embed="rId7"/>
          <a:stretch>
            <a:fillRect/>
          </a:stretch>
        </p:blipFill>
        <p:spPr>
          <a:xfrm>
            <a:off x="625118" y="1876561"/>
            <a:ext cx="1389830" cy="1923140"/>
          </a:xfrm>
          <a:prstGeom prst="rect">
            <a:avLst/>
          </a:prstGeom>
        </p:spPr>
      </p:pic>
      <p:sp>
        <p:nvSpPr>
          <p:cNvPr id="13" name="Shape 6446">
            <a:extLst>
              <a:ext uri="{FF2B5EF4-FFF2-40B4-BE49-F238E27FC236}">
                <a16:creationId xmlns:a16="http://schemas.microsoft.com/office/drawing/2014/main" id="{72ECC883-F6F4-1317-40BA-1BF7DA8C467A}"/>
              </a:ext>
            </a:extLst>
          </p:cNvPr>
          <p:cNvSpPr/>
          <p:nvPr/>
        </p:nvSpPr>
        <p:spPr>
          <a:xfrm>
            <a:off x="280352" y="2979725"/>
            <a:ext cx="1901873" cy="280394"/>
          </a:xfrm>
          <a:custGeom>
            <a:avLst/>
            <a:gdLst/>
            <a:ahLst/>
            <a:cxnLst/>
            <a:rect l="0" t="0" r="0" b="0"/>
            <a:pathLst>
              <a:path w="1901952" h="280416">
                <a:moveTo>
                  <a:pt x="0" y="0"/>
                </a:moveTo>
                <a:lnTo>
                  <a:pt x="1901952" y="0"/>
                </a:lnTo>
                <a:lnTo>
                  <a:pt x="1901952"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14" name="Shape 6447">
            <a:extLst>
              <a:ext uri="{FF2B5EF4-FFF2-40B4-BE49-F238E27FC236}">
                <a16:creationId xmlns:a16="http://schemas.microsoft.com/office/drawing/2014/main" id="{413A420F-BB70-67B7-AF73-9ECEF192D749}"/>
              </a:ext>
            </a:extLst>
          </p:cNvPr>
          <p:cNvSpPr/>
          <p:nvPr/>
        </p:nvSpPr>
        <p:spPr>
          <a:xfrm>
            <a:off x="280352" y="3254024"/>
            <a:ext cx="1735764" cy="280394"/>
          </a:xfrm>
          <a:custGeom>
            <a:avLst/>
            <a:gdLst/>
            <a:ahLst/>
            <a:cxnLst/>
            <a:rect l="0" t="0" r="0" b="0"/>
            <a:pathLst>
              <a:path w="1735836" h="280416">
                <a:moveTo>
                  <a:pt x="0" y="0"/>
                </a:moveTo>
                <a:lnTo>
                  <a:pt x="1735836" y="0"/>
                </a:lnTo>
                <a:lnTo>
                  <a:pt x="1735836"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15" name="Shape 6448">
            <a:extLst>
              <a:ext uri="{FF2B5EF4-FFF2-40B4-BE49-F238E27FC236}">
                <a16:creationId xmlns:a16="http://schemas.microsoft.com/office/drawing/2014/main" id="{432A60E2-AEFE-94D8-8E2B-7507DCA04F10}"/>
              </a:ext>
            </a:extLst>
          </p:cNvPr>
          <p:cNvSpPr/>
          <p:nvPr/>
        </p:nvSpPr>
        <p:spPr>
          <a:xfrm>
            <a:off x="2016091" y="3254024"/>
            <a:ext cx="527282" cy="280394"/>
          </a:xfrm>
          <a:custGeom>
            <a:avLst/>
            <a:gdLst/>
            <a:ahLst/>
            <a:cxnLst/>
            <a:rect l="0" t="0" r="0" b="0"/>
            <a:pathLst>
              <a:path w="527304" h="280416">
                <a:moveTo>
                  <a:pt x="0" y="0"/>
                </a:moveTo>
                <a:lnTo>
                  <a:pt x="527304" y="0"/>
                </a:lnTo>
                <a:lnTo>
                  <a:pt x="527304"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16" name="Shape 6449">
            <a:extLst>
              <a:ext uri="{FF2B5EF4-FFF2-40B4-BE49-F238E27FC236}">
                <a16:creationId xmlns:a16="http://schemas.microsoft.com/office/drawing/2014/main" id="{069438EF-E4C5-B53C-8025-0F462764A047}"/>
              </a:ext>
            </a:extLst>
          </p:cNvPr>
          <p:cNvSpPr/>
          <p:nvPr/>
        </p:nvSpPr>
        <p:spPr>
          <a:xfrm>
            <a:off x="280352" y="3528323"/>
            <a:ext cx="2357530" cy="280394"/>
          </a:xfrm>
          <a:custGeom>
            <a:avLst/>
            <a:gdLst/>
            <a:ahLst/>
            <a:cxnLst/>
            <a:rect l="0" t="0" r="0" b="0"/>
            <a:pathLst>
              <a:path w="2357628" h="280416">
                <a:moveTo>
                  <a:pt x="0" y="0"/>
                </a:moveTo>
                <a:lnTo>
                  <a:pt x="2357628" y="0"/>
                </a:lnTo>
                <a:lnTo>
                  <a:pt x="2357628"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17" name="Shape 6450">
            <a:extLst>
              <a:ext uri="{FF2B5EF4-FFF2-40B4-BE49-F238E27FC236}">
                <a16:creationId xmlns:a16="http://schemas.microsoft.com/office/drawing/2014/main" id="{BD8A1DEA-C35F-A6ED-0A3E-D0D9F6618FD9}"/>
              </a:ext>
            </a:extLst>
          </p:cNvPr>
          <p:cNvSpPr/>
          <p:nvPr/>
        </p:nvSpPr>
        <p:spPr>
          <a:xfrm>
            <a:off x="280352" y="3802622"/>
            <a:ext cx="1386783" cy="280394"/>
          </a:xfrm>
          <a:custGeom>
            <a:avLst/>
            <a:gdLst/>
            <a:ahLst/>
            <a:cxnLst/>
            <a:rect l="0" t="0" r="0" b="0"/>
            <a:pathLst>
              <a:path w="1386840" h="280416">
                <a:moveTo>
                  <a:pt x="0" y="0"/>
                </a:moveTo>
                <a:lnTo>
                  <a:pt x="1386840" y="0"/>
                </a:lnTo>
                <a:lnTo>
                  <a:pt x="1386840"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18" name="Shape 6451">
            <a:extLst>
              <a:ext uri="{FF2B5EF4-FFF2-40B4-BE49-F238E27FC236}">
                <a16:creationId xmlns:a16="http://schemas.microsoft.com/office/drawing/2014/main" id="{341A785D-3DD5-009D-3EE9-3B633C0B259B}"/>
              </a:ext>
            </a:extLst>
          </p:cNvPr>
          <p:cNvSpPr/>
          <p:nvPr/>
        </p:nvSpPr>
        <p:spPr>
          <a:xfrm>
            <a:off x="1667110" y="3802622"/>
            <a:ext cx="51814" cy="280394"/>
          </a:xfrm>
          <a:custGeom>
            <a:avLst/>
            <a:gdLst/>
            <a:ahLst/>
            <a:cxnLst/>
            <a:rect l="0" t="0" r="0" b="0"/>
            <a:pathLst>
              <a:path w="51816" h="280416">
                <a:moveTo>
                  <a:pt x="0" y="0"/>
                </a:moveTo>
                <a:lnTo>
                  <a:pt x="51816" y="0"/>
                </a:lnTo>
                <a:lnTo>
                  <a:pt x="51816"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19" name="Shape 6452">
            <a:extLst>
              <a:ext uri="{FF2B5EF4-FFF2-40B4-BE49-F238E27FC236}">
                <a16:creationId xmlns:a16="http://schemas.microsoft.com/office/drawing/2014/main" id="{D3C77465-4522-0B35-71D4-B83B0021BF51}"/>
              </a:ext>
            </a:extLst>
          </p:cNvPr>
          <p:cNvSpPr/>
          <p:nvPr/>
        </p:nvSpPr>
        <p:spPr>
          <a:xfrm>
            <a:off x="1718923" y="3802622"/>
            <a:ext cx="586716" cy="280394"/>
          </a:xfrm>
          <a:custGeom>
            <a:avLst/>
            <a:gdLst/>
            <a:ahLst/>
            <a:cxnLst/>
            <a:rect l="0" t="0" r="0" b="0"/>
            <a:pathLst>
              <a:path w="586740" h="280416">
                <a:moveTo>
                  <a:pt x="0" y="0"/>
                </a:moveTo>
                <a:lnTo>
                  <a:pt x="586740" y="0"/>
                </a:lnTo>
                <a:lnTo>
                  <a:pt x="586740"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20" name="Rectangle 19">
            <a:extLst>
              <a:ext uri="{FF2B5EF4-FFF2-40B4-BE49-F238E27FC236}">
                <a16:creationId xmlns:a16="http://schemas.microsoft.com/office/drawing/2014/main" id="{E3194E10-5E26-B082-3F9F-5AE969BB452E}"/>
              </a:ext>
            </a:extLst>
          </p:cNvPr>
          <p:cNvSpPr/>
          <p:nvPr/>
        </p:nvSpPr>
        <p:spPr>
          <a:xfrm>
            <a:off x="280403" y="3028490"/>
            <a:ext cx="2526147"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The Climate Change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7F7DF853-8576-B6AE-3F2D-B747F57D316F}"/>
              </a:ext>
            </a:extLst>
          </p:cNvPr>
          <p:cNvSpPr/>
          <p:nvPr/>
        </p:nvSpPr>
        <p:spPr>
          <a:xfrm>
            <a:off x="280403" y="3302789"/>
            <a:ext cx="2308465"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Committee’s 2020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913C5FD1-9F1E-6E04-B06F-17E31976957F}"/>
              </a:ext>
            </a:extLst>
          </p:cNvPr>
          <p:cNvSpPr/>
          <p:nvPr/>
        </p:nvSpPr>
        <p:spPr>
          <a:xfrm>
            <a:off x="2016472" y="3302789"/>
            <a:ext cx="629029"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8"/>
              </a:rPr>
              <a:t>Local</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40E822DB-65B8-E3AC-5924-42B89DBD6A8C}"/>
              </a:ext>
            </a:extLst>
          </p:cNvPr>
          <p:cNvSpPr/>
          <p:nvPr/>
        </p:nvSpPr>
        <p:spPr>
          <a:xfrm>
            <a:off x="2489426" y="3302789"/>
            <a:ext cx="68709" cy="309655"/>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8"/>
              </a:rPr>
              <a:t>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Shape 6453">
            <a:extLst>
              <a:ext uri="{FF2B5EF4-FFF2-40B4-BE49-F238E27FC236}">
                <a16:creationId xmlns:a16="http://schemas.microsoft.com/office/drawing/2014/main" id="{3248C82B-65FB-5476-9992-1F64FB3CEFC5}"/>
              </a:ext>
            </a:extLst>
          </p:cNvPr>
          <p:cNvSpPr/>
          <p:nvPr/>
        </p:nvSpPr>
        <p:spPr>
          <a:xfrm>
            <a:off x="280352" y="3773668"/>
            <a:ext cx="2305692" cy="15239"/>
          </a:xfrm>
          <a:custGeom>
            <a:avLst/>
            <a:gdLst/>
            <a:ahLst/>
            <a:cxnLst/>
            <a:rect l="0" t="0" r="0" b="0"/>
            <a:pathLst>
              <a:path w="2305787" h="15240">
                <a:moveTo>
                  <a:pt x="0" y="0"/>
                </a:moveTo>
                <a:lnTo>
                  <a:pt x="2305787" y="0"/>
                </a:lnTo>
                <a:lnTo>
                  <a:pt x="2305787" y="15240"/>
                </a:lnTo>
                <a:lnTo>
                  <a:pt x="0" y="15240"/>
                </a:lnTo>
                <a:lnTo>
                  <a:pt x="0" y="0"/>
                </a:lnTo>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25" name="Rectangle 24">
            <a:extLst>
              <a:ext uri="{FF2B5EF4-FFF2-40B4-BE49-F238E27FC236}">
                <a16:creationId xmlns:a16="http://schemas.microsoft.com/office/drawing/2014/main" id="{5C2012A4-2438-EC32-004E-26823E2EEC25}"/>
              </a:ext>
            </a:extLst>
          </p:cNvPr>
          <p:cNvSpPr/>
          <p:nvPr/>
        </p:nvSpPr>
        <p:spPr>
          <a:xfrm>
            <a:off x="2584596" y="3577088"/>
            <a:ext cx="68709" cy="309655"/>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8"/>
              </a:rPr>
              <a:t>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24016727-B78B-EDF4-7174-26060B6C3611}"/>
              </a:ext>
            </a:extLst>
          </p:cNvPr>
          <p:cNvSpPr/>
          <p:nvPr/>
        </p:nvSpPr>
        <p:spPr>
          <a:xfrm>
            <a:off x="280403" y="3577088"/>
            <a:ext cx="2672687" cy="309655"/>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8"/>
              </a:rPr>
              <a:t>Authorities and the Si</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6C617FDE-6BBC-6D3B-6EFF-B10BC296DA8A}"/>
              </a:ext>
            </a:extLst>
          </p:cNvPr>
          <p:cNvSpPr/>
          <p:nvPr/>
        </p:nvSpPr>
        <p:spPr>
          <a:xfrm>
            <a:off x="2289943" y="3577088"/>
            <a:ext cx="391889" cy="309655"/>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8"/>
              </a:rPr>
              <a:t>xth</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1991D47D-FC5D-8D6F-E1DB-18848A625EA4}"/>
              </a:ext>
            </a:extLst>
          </p:cNvPr>
          <p:cNvSpPr/>
          <p:nvPr/>
        </p:nvSpPr>
        <p:spPr>
          <a:xfrm>
            <a:off x="280403" y="3851640"/>
            <a:ext cx="1744498" cy="309655"/>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8"/>
              </a:rPr>
              <a:t>Carbon Budge</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761F6CD2-4276-518C-4419-EC74410C95CF}"/>
              </a:ext>
            </a:extLst>
          </p:cNvPr>
          <p:cNvSpPr/>
          <p:nvPr/>
        </p:nvSpPr>
        <p:spPr>
          <a:xfrm>
            <a:off x="1590455" y="3851640"/>
            <a:ext cx="101849" cy="309655"/>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8"/>
              </a:rPr>
              <a:t>t</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Shape 6454">
            <a:extLst>
              <a:ext uri="{FF2B5EF4-FFF2-40B4-BE49-F238E27FC236}">
                <a16:creationId xmlns:a16="http://schemas.microsoft.com/office/drawing/2014/main" id="{B61EC2E7-159A-EC72-B642-15DEBB58E5E4}"/>
              </a:ext>
            </a:extLst>
          </p:cNvPr>
          <p:cNvSpPr/>
          <p:nvPr/>
        </p:nvSpPr>
        <p:spPr>
          <a:xfrm>
            <a:off x="280352" y="4047967"/>
            <a:ext cx="1386758" cy="15239"/>
          </a:xfrm>
          <a:custGeom>
            <a:avLst/>
            <a:gdLst/>
            <a:ahLst/>
            <a:cxnLst/>
            <a:rect l="0" t="0" r="0" b="0"/>
            <a:pathLst>
              <a:path w="1386815" h="15240">
                <a:moveTo>
                  <a:pt x="0" y="0"/>
                </a:moveTo>
                <a:lnTo>
                  <a:pt x="1386815" y="0"/>
                </a:lnTo>
                <a:lnTo>
                  <a:pt x="1386815" y="15240"/>
                </a:lnTo>
                <a:lnTo>
                  <a:pt x="0" y="15240"/>
                </a:lnTo>
                <a:lnTo>
                  <a:pt x="0" y="0"/>
                </a:lnTo>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31" name="Rectangle 30">
            <a:extLst>
              <a:ext uri="{FF2B5EF4-FFF2-40B4-BE49-F238E27FC236}">
                <a16:creationId xmlns:a16="http://schemas.microsoft.com/office/drawing/2014/main" id="{5BD99FF6-7F01-CF17-EADF-A7DBEC620272}"/>
              </a:ext>
            </a:extLst>
          </p:cNvPr>
          <p:cNvSpPr/>
          <p:nvPr/>
        </p:nvSpPr>
        <p:spPr>
          <a:xfrm>
            <a:off x="2230204" y="3851640"/>
            <a:ext cx="101849"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t</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F12E0D22-08C0-EF67-DEBB-3F5C11E848BA}"/>
              </a:ext>
            </a:extLst>
          </p:cNvPr>
          <p:cNvSpPr/>
          <p:nvPr/>
        </p:nvSpPr>
        <p:spPr>
          <a:xfrm>
            <a:off x="1719304" y="3851640"/>
            <a:ext cx="679497"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repor</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Shape 6455">
            <a:extLst>
              <a:ext uri="{FF2B5EF4-FFF2-40B4-BE49-F238E27FC236}">
                <a16:creationId xmlns:a16="http://schemas.microsoft.com/office/drawing/2014/main" id="{77C850F0-5954-B3FE-B76F-7DF7992C4476}"/>
              </a:ext>
            </a:extLst>
          </p:cNvPr>
          <p:cNvSpPr/>
          <p:nvPr/>
        </p:nvSpPr>
        <p:spPr>
          <a:xfrm>
            <a:off x="3233209" y="2968677"/>
            <a:ext cx="2218852" cy="280394"/>
          </a:xfrm>
          <a:custGeom>
            <a:avLst/>
            <a:gdLst/>
            <a:ahLst/>
            <a:cxnLst/>
            <a:rect l="0" t="0" r="0" b="0"/>
            <a:pathLst>
              <a:path w="2218944" h="280416">
                <a:moveTo>
                  <a:pt x="0" y="0"/>
                </a:moveTo>
                <a:lnTo>
                  <a:pt x="2218944" y="0"/>
                </a:lnTo>
                <a:lnTo>
                  <a:pt x="2218944"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34" name="Shape 6456">
            <a:extLst>
              <a:ext uri="{FF2B5EF4-FFF2-40B4-BE49-F238E27FC236}">
                <a16:creationId xmlns:a16="http://schemas.microsoft.com/office/drawing/2014/main" id="{C336B6B8-B21A-EC7B-C15E-BEFAB4BE0FB5}"/>
              </a:ext>
            </a:extLst>
          </p:cNvPr>
          <p:cNvSpPr/>
          <p:nvPr/>
        </p:nvSpPr>
        <p:spPr>
          <a:xfrm>
            <a:off x="3233209" y="3242976"/>
            <a:ext cx="516615" cy="280394"/>
          </a:xfrm>
          <a:custGeom>
            <a:avLst/>
            <a:gdLst/>
            <a:ahLst/>
            <a:cxnLst/>
            <a:rect l="0" t="0" r="0" b="0"/>
            <a:pathLst>
              <a:path w="516636" h="280416">
                <a:moveTo>
                  <a:pt x="0" y="0"/>
                </a:moveTo>
                <a:lnTo>
                  <a:pt x="516636" y="0"/>
                </a:lnTo>
                <a:lnTo>
                  <a:pt x="516636"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35" name="Shape 6457">
            <a:extLst>
              <a:ext uri="{FF2B5EF4-FFF2-40B4-BE49-F238E27FC236}">
                <a16:creationId xmlns:a16="http://schemas.microsoft.com/office/drawing/2014/main" id="{EAB088C7-9558-B5F2-1D4A-D18B5E598561}"/>
              </a:ext>
            </a:extLst>
          </p:cNvPr>
          <p:cNvSpPr/>
          <p:nvPr/>
        </p:nvSpPr>
        <p:spPr>
          <a:xfrm>
            <a:off x="3749823" y="3242976"/>
            <a:ext cx="1537652" cy="280394"/>
          </a:xfrm>
          <a:custGeom>
            <a:avLst/>
            <a:gdLst/>
            <a:ahLst/>
            <a:cxnLst/>
            <a:rect l="0" t="0" r="0" b="0"/>
            <a:pathLst>
              <a:path w="1537716" h="280416">
                <a:moveTo>
                  <a:pt x="0" y="0"/>
                </a:moveTo>
                <a:lnTo>
                  <a:pt x="1537716" y="0"/>
                </a:lnTo>
                <a:lnTo>
                  <a:pt x="1537716"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36" name="Shape 6458">
            <a:extLst>
              <a:ext uri="{FF2B5EF4-FFF2-40B4-BE49-F238E27FC236}">
                <a16:creationId xmlns:a16="http://schemas.microsoft.com/office/drawing/2014/main" id="{84D7CDD4-EDE2-AFE6-1183-1E27637E25DD}"/>
              </a:ext>
            </a:extLst>
          </p:cNvPr>
          <p:cNvSpPr/>
          <p:nvPr/>
        </p:nvSpPr>
        <p:spPr>
          <a:xfrm>
            <a:off x="3233209" y="3517275"/>
            <a:ext cx="2261522" cy="280394"/>
          </a:xfrm>
          <a:custGeom>
            <a:avLst/>
            <a:gdLst/>
            <a:ahLst/>
            <a:cxnLst/>
            <a:rect l="0" t="0" r="0" b="0"/>
            <a:pathLst>
              <a:path w="2261616" h="280416">
                <a:moveTo>
                  <a:pt x="0" y="0"/>
                </a:moveTo>
                <a:lnTo>
                  <a:pt x="2261616" y="0"/>
                </a:lnTo>
                <a:lnTo>
                  <a:pt x="2261616"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37" name="Shape 6459">
            <a:extLst>
              <a:ext uri="{FF2B5EF4-FFF2-40B4-BE49-F238E27FC236}">
                <a16:creationId xmlns:a16="http://schemas.microsoft.com/office/drawing/2014/main" id="{388199F5-D14A-3A15-1618-817853C93E57}"/>
              </a:ext>
            </a:extLst>
          </p:cNvPr>
          <p:cNvSpPr/>
          <p:nvPr/>
        </p:nvSpPr>
        <p:spPr>
          <a:xfrm>
            <a:off x="3233209" y="3791574"/>
            <a:ext cx="758921" cy="280394"/>
          </a:xfrm>
          <a:custGeom>
            <a:avLst/>
            <a:gdLst/>
            <a:ahLst/>
            <a:cxnLst/>
            <a:rect l="0" t="0" r="0" b="0"/>
            <a:pathLst>
              <a:path w="758952" h="280416">
                <a:moveTo>
                  <a:pt x="0" y="0"/>
                </a:moveTo>
                <a:lnTo>
                  <a:pt x="758952" y="0"/>
                </a:lnTo>
                <a:lnTo>
                  <a:pt x="758952"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38" name="Shape 6460">
            <a:extLst>
              <a:ext uri="{FF2B5EF4-FFF2-40B4-BE49-F238E27FC236}">
                <a16:creationId xmlns:a16="http://schemas.microsoft.com/office/drawing/2014/main" id="{749D2FDC-16E3-3F88-868A-46645233FC49}"/>
              </a:ext>
            </a:extLst>
          </p:cNvPr>
          <p:cNvSpPr/>
          <p:nvPr/>
        </p:nvSpPr>
        <p:spPr>
          <a:xfrm>
            <a:off x="3992129" y="3791574"/>
            <a:ext cx="51814" cy="280394"/>
          </a:xfrm>
          <a:custGeom>
            <a:avLst/>
            <a:gdLst/>
            <a:ahLst/>
            <a:cxnLst/>
            <a:rect l="0" t="0" r="0" b="0"/>
            <a:pathLst>
              <a:path w="51816" h="280416">
                <a:moveTo>
                  <a:pt x="0" y="0"/>
                </a:moveTo>
                <a:lnTo>
                  <a:pt x="51816" y="0"/>
                </a:lnTo>
                <a:lnTo>
                  <a:pt x="51816"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39" name="Shape 6461">
            <a:extLst>
              <a:ext uri="{FF2B5EF4-FFF2-40B4-BE49-F238E27FC236}">
                <a16:creationId xmlns:a16="http://schemas.microsoft.com/office/drawing/2014/main" id="{93478EA9-38A8-D8AA-E464-C31D6017B238}"/>
              </a:ext>
            </a:extLst>
          </p:cNvPr>
          <p:cNvSpPr/>
          <p:nvPr/>
        </p:nvSpPr>
        <p:spPr>
          <a:xfrm>
            <a:off x="4043943" y="3791574"/>
            <a:ext cx="1196291" cy="280394"/>
          </a:xfrm>
          <a:custGeom>
            <a:avLst/>
            <a:gdLst/>
            <a:ahLst/>
            <a:cxnLst/>
            <a:rect l="0" t="0" r="0" b="0"/>
            <a:pathLst>
              <a:path w="1196340" h="280416">
                <a:moveTo>
                  <a:pt x="0" y="0"/>
                </a:moveTo>
                <a:lnTo>
                  <a:pt x="1196340" y="0"/>
                </a:lnTo>
                <a:lnTo>
                  <a:pt x="1196340"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40" name="Rectangle 39">
            <a:extLst>
              <a:ext uri="{FF2B5EF4-FFF2-40B4-BE49-F238E27FC236}">
                <a16:creationId xmlns:a16="http://schemas.microsoft.com/office/drawing/2014/main" id="{FCD895D3-4478-193D-AC80-F24AD3602145}"/>
              </a:ext>
            </a:extLst>
          </p:cNvPr>
          <p:cNvSpPr/>
          <p:nvPr/>
        </p:nvSpPr>
        <p:spPr>
          <a:xfrm>
            <a:off x="3233463" y="3017441"/>
            <a:ext cx="459078"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The</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C3344E90-4C50-B5B8-9258-2CBA8F9A48F7}"/>
              </a:ext>
            </a:extLst>
          </p:cNvPr>
          <p:cNvSpPr/>
          <p:nvPr/>
        </p:nvSpPr>
        <p:spPr>
          <a:xfrm>
            <a:off x="3579092" y="3017441"/>
            <a:ext cx="1987414"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Commons Libra</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4A8CA029-FB76-A761-A89E-0D76AD28CA81}"/>
              </a:ext>
            </a:extLst>
          </p:cNvPr>
          <p:cNvSpPr/>
          <p:nvPr/>
        </p:nvSpPr>
        <p:spPr>
          <a:xfrm>
            <a:off x="5073388" y="3017441"/>
            <a:ext cx="245045"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ry</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Rectangle 42">
            <a:extLst>
              <a:ext uri="{FF2B5EF4-FFF2-40B4-BE49-F238E27FC236}">
                <a16:creationId xmlns:a16="http://schemas.microsoft.com/office/drawing/2014/main" id="{2263FFCA-8CFC-DBFE-60F9-FEDBA0EF83E7}"/>
              </a:ext>
            </a:extLst>
          </p:cNvPr>
          <p:cNvSpPr/>
          <p:nvPr/>
        </p:nvSpPr>
        <p:spPr>
          <a:xfrm>
            <a:off x="5265176" y="3017441"/>
            <a:ext cx="244436"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’s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a:extLst>
              <a:ext uri="{FF2B5EF4-FFF2-40B4-BE49-F238E27FC236}">
                <a16:creationId xmlns:a16="http://schemas.microsoft.com/office/drawing/2014/main" id="{0D6705C1-16DA-3816-C7D6-2747D16A631D}"/>
              </a:ext>
            </a:extLst>
          </p:cNvPr>
          <p:cNvSpPr/>
          <p:nvPr/>
        </p:nvSpPr>
        <p:spPr>
          <a:xfrm>
            <a:off x="3580920" y="3291740"/>
            <a:ext cx="154141"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44">
            <a:extLst>
              <a:ext uri="{FF2B5EF4-FFF2-40B4-BE49-F238E27FC236}">
                <a16:creationId xmlns:a16="http://schemas.microsoft.com/office/drawing/2014/main" id="{E25FECB9-DB3F-7485-3043-E142684A6849}"/>
              </a:ext>
            </a:extLst>
          </p:cNvPr>
          <p:cNvSpPr/>
          <p:nvPr/>
        </p:nvSpPr>
        <p:spPr>
          <a:xfrm>
            <a:off x="3696740" y="3291740"/>
            <a:ext cx="68709"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Rectangle 45">
            <a:extLst>
              <a:ext uri="{FF2B5EF4-FFF2-40B4-BE49-F238E27FC236}">
                <a16:creationId xmlns:a16="http://schemas.microsoft.com/office/drawing/2014/main" id="{D5047644-0A3D-4F45-FF90-841B75AB480E}"/>
              </a:ext>
            </a:extLst>
          </p:cNvPr>
          <p:cNvSpPr/>
          <p:nvPr/>
        </p:nvSpPr>
        <p:spPr>
          <a:xfrm>
            <a:off x="3233463" y="3291740"/>
            <a:ext cx="462220"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202</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id="{32D08EC5-9818-B9AC-FFD3-65853E5E00FB}"/>
              </a:ext>
            </a:extLst>
          </p:cNvPr>
          <p:cNvSpPr/>
          <p:nvPr/>
        </p:nvSpPr>
        <p:spPr>
          <a:xfrm>
            <a:off x="3750458" y="3291740"/>
            <a:ext cx="1761827"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The role of loc</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Rectangle 47">
            <a:extLst>
              <a:ext uri="{FF2B5EF4-FFF2-40B4-BE49-F238E27FC236}">
                <a16:creationId xmlns:a16="http://schemas.microsoft.com/office/drawing/2014/main" id="{65019467-0A43-8137-AA65-5B58DD3B933B}"/>
              </a:ext>
            </a:extLst>
          </p:cNvPr>
          <p:cNvSpPr/>
          <p:nvPr/>
        </p:nvSpPr>
        <p:spPr>
          <a:xfrm>
            <a:off x="5072626" y="3291740"/>
            <a:ext cx="215554"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al</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id="{785D7B04-6E7A-D845-E328-7D5DF08829FD}"/>
              </a:ext>
            </a:extLst>
          </p:cNvPr>
          <p:cNvSpPr/>
          <p:nvPr/>
        </p:nvSpPr>
        <p:spPr>
          <a:xfrm>
            <a:off x="5234696" y="3291740"/>
            <a:ext cx="68709" cy="309655"/>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Shape 6462">
            <a:extLst>
              <a:ext uri="{FF2B5EF4-FFF2-40B4-BE49-F238E27FC236}">
                <a16:creationId xmlns:a16="http://schemas.microsoft.com/office/drawing/2014/main" id="{BD0BFA52-3407-BF61-FC8F-3331F04BBD09}"/>
              </a:ext>
            </a:extLst>
          </p:cNvPr>
          <p:cNvSpPr/>
          <p:nvPr/>
        </p:nvSpPr>
        <p:spPr>
          <a:xfrm>
            <a:off x="3233209" y="3762620"/>
            <a:ext cx="2208185" cy="15239"/>
          </a:xfrm>
          <a:custGeom>
            <a:avLst/>
            <a:gdLst/>
            <a:ahLst/>
            <a:cxnLst/>
            <a:rect l="0" t="0" r="0" b="0"/>
            <a:pathLst>
              <a:path w="2208276" h="15240">
                <a:moveTo>
                  <a:pt x="0" y="0"/>
                </a:moveTo>
                <a:lnTo>
                  <a:pt x="2208276" y="0"/>
                </a:lnTo>
                <a:lnTo>
                  <a:pt x="2208276" y="15240"/>
                </a:lnTo>
                <a:lnTo>
                  <a:pt x="0" y="15240"/>
                </a:lnTo>
                <a:lnTo>
                  <a:pt x="0" y="0"/>
                </a:lnTo>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51" name="Rectangle 50">
            <a:extLst>
              <a:ext uri="{FF2B5EF4-FFF2-40B4-BE49-F238E27FC236}">
                <a16:creationId xmlns:a16="http://schemas.microsoft.com/office/drawing/2014/main" id="{C0A82949-3C32-2677-4FE4-BAB73D438EAD}"/>
              </a:ext>
            </a:extLst>
          </p:cNvPr>
          <p:cNvSpPr/>
          <p:nvPr/>
        </p:nvSpPr>
        <p:spPr>
          <a:xfrm>
            <a:off x="5440732" y="3566039"/>
            <a:ext cx="68710" cy="309655"/>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2B22CB21-6DA9-CB31-B3E8-D0453CFEB6F0}"/>
              </a:ext>
            </a:extLst>
          </p:cNvPr>
          <p:cNvSpPr/>
          <p:nvPr/>
        </p:nvSpPr>
        <p:spPr>
          <a:xfrm>
            <a:off x="5213057" y="3566039"/>
            <a:ext cx="302809" cy="309655"/>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ng</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F06F81F7-7513-8480-975D-3F8CE9728B6A}"/>
              </a:ext>
            </a:extLst>
          </p:cNvPr>
          <p:cNvSpPr/>
          <p:nvPr/>
        </p:nvSpPr>
        <p:spPr>
          <a:xfrm>
            <a:off x="5040470" y="3566039"/>
            <a:ext cx="229540" cy="309655"/>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hi</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Rectangle 53">
            <a:extLst>
              <a:ext uri="{FF2B5EF4-FFF2-40B4-BE49-F238E27FC236}">
                <a16:creationId xmlns:a16="http://schemas.microsoft.com/office/drawing/2014/main" id="{FFF68709-8550-76F1-230D-08107DF7A846}"/>
              </a:ext>
            </a:extLst>
          </p:cNvPr>
          <p:cNvSpPr/>
          <p:nvPr/>
        </p:nvSpPr>
        <p:spPr>
          <a:xfrm>
            <a:off x="3561261" y="3566039"/>
            <a:ext cx="1967348" cy="309655"/>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ernment in reac</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78256983-78EB-7DE8-8267-E94E39206A60}"/>
              </a:ext>
            </a:extLst>
          </p:cNvPr>
          <p:cNvSpPr/>
          <p:nvPr/>
        </p:nvSpPr>
        <p:spPr>
          <a:xfrm>
            <a:off x="3233463" y="3566039"/>
            <a:ext cx="437493" cy="309655"/>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gov</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Rectangle 55">
            <a:extLst>
              <a:ext uri="{FF2B5EF4-FFF2-40B4-BE49-F238E27FC236}">
                <a16:creationId xmlns:a16="http://schemas.microsoft.com/office/drawing/2014/main" id="{B7FF62C3-6EDA-7739-8378-A7F826665475}"/>
              </a:ext>
            </a:extLst>
          </p:cNvPr>
          <p:cNvSpPr/>
          <p:nvPr/>
        </p:nvSpPr>
        <p:spPr>
          <a:xfrm>
            <a:off x="3233463" y="3840109"/>
            <a:ext cx="481000" cy="310068"/>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net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Rectangle 56">
            <a:extLst>
              <a:ext uri="{FF2B5EF4-FFF2-40B4-BE49-F238E27FC236}">
                <a16:creationId xmlns:a16="http://schemas.microsoft.com/office/drawing/2014/main" id="{0571CA36-2AA9-1DAF-E7C2-09E1C0F9D051}"/>
              </a:ext>
            </a:extLst>
          </p:cNvPr>
          <p:cNvSpPr/>
          <p:nvPr/>
        </p:nvSpPr>
        <p:spPr>
          <a:xfrm>
            <a:off x="3596033" y="3840109"/>
            <a:ext cx="371406" cy="310068"/>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zer</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Rectangle 57">
            <a:extLst>
              <a:ext uri="{FF2B5EF4-FFF2-40B4-BE49-F238E27FC236}">
                <a16:creationId xmlns:a16="http://schemas.microsoft.com/office/drawing/2014/main" id="{FADBCBDD-A3D4-3CE3-5B61-AB568C4A5ED2}"/>
              </a:ext>
            </a:extLst>
          </p:cNvPr>
          <p:cNvSpPr/>
          <p:nvPr/>
        </p:nvSpPr>
        <p:spPr>
          <a:xfrm>
            <a:off x="3871851" y="3840109"/>
            <a:ext cx="160435" cy="310068"/>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o</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Shape 6463">
            <a:extLst>
              <a:ext uri="{FF2B5EF4-FFF2-40B4-BE49-F238E27FC236}">
                <a16:creationId xmlns:a16="http://schemas.microsoft.com/office/drawing/2014/main" id="{6F907A8C-4C6C-BB67-8F0A-7D1512F571F9}"/>
              </a:ext>
            </a:extLst>
          </p:cNvPr>
          <p:cNvSpPr/>
          <p:nvPr/>
        </p:nvSpPr>
        <p:spPr>
          <a:xfrm>
            <a:off x="3233209" y="4036919"/>
            <a:ext cx="758921" cy="15239"/>
          </a:xfrm>
          <a:custGeom>
            <a:avLst/>
            <a:gdLst/>
            <a:ahLst/>
            <a:cxnLst/>
            <a:rect l="0" t="0" r="0" b="0"/>
            <a:pathLst>
              <a:path w="758952" h="15240">
                <a:moveTo>
                  <a:pt x="0" y="0"/>
                </a:moveTo>
                <a:lnTo>
                  <a:pt x="758952" y="0"/>
                </a:lnTo>
                <a:lnTo>
                  <a:pt x="758952" y="15240"/>
                </a:lnTo>
                <a:lnTo>
                  <a:pt x="0" y="15240"/>
                </a:lnTo>
                <a:lnTo>
                  <a:pt x="0" y="0"/>
                </a:lnTo>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60" name="Rectangle 59">
            <a:extLst>
              <a:ext uri="{FF2B5EF4-FFF2-40B4-BE49-F238E27FC236}">
                <a16:creationId xmlns:a16="http://schemas.microsoft.com/office/drawing/2014/main" id="{1437BA0B-480A-0B1E-3567-6C685273C4DC}"/>
              </a:ext>
            </a:extLst>
          </p:cNvPr>
          <p:cNvSpPr/>
          <p:nvPr/>
        </p:nvSpPr>
        <p:spPr>
          <a:xfrm>
            <a:off x="5126566" y="3840109"/>
            <a:ext cx="151607" cy="310068"/>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Rectangle 60">
            <a:extLst>
              <a:ext uri="{FF2B5EF4-FFF2-40B4-BE49-F238E27FC236}">
                <a16:creationId xmlns:a16="http://schemas.microsoft.com/office/drawing/2014/main" id="{0C65922E-977D-3EF8-EC62-124E211F8C44}"/>
              </a:ext>
            </a:extLst>
          </p:cNvPr>
          <p:cNvSpPr/>
          <p:nvPr/>
        </p:nvSpPr>
        <p:spPr>
          <a:xfrm>
            <a:off x="4044578" y="3840109"/>
            <a:ext cx="1443611" cy="310068"/>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briefing not</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Shape 6464">
            <a:extLst>
              <a:ext uri="{FF2B5EF4-FFF2-40B4-BE49-F238E27FC236}">
                <a16:creationId xmlns:a16="http://schemas.microsoft.com/office/drawing/2014/main" id="{3EE2551C-AED1-01A0-A0BD-73CD5CED24A6}"/>
              </a:ext>
            </a:extLst>
          </p:cNvPr>
          <p:cNvSpPr/>
          <p:nvPr/>
        </p:nvSpPr>
        <p:spPr>
          <a:xfrm>
            <a:off x="6322737" y="2903023"/>
            <a:ext cx="2148751" cy="280394"/>
          </a:xfrm>
          <a:custGeom>
            <a:avLst/>
            <a:gdLst/>
            <a:ahLst/>
            <a:cxnLst/>
            <a:rect l="0" t="0" r="0" b="0"/>
            <a:pathLst>
              <a:path w="2148840" h="280416">
                <a:moveTo>
                  <a:pt x="0" y="0"/>
                </a:moveTo>
                <a:lnTo>
                  <a:pt x="2148840" y="0"/>
                </a:lnTo>
                <a:lnTo>
                  <a:pt x="2148840"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63" name="Shape 6465">
            <a:extLst>
              <a:ext uri="{FF2B5EF4-FFF2-40B4-BE49-F238E27FC236}">
                <a16:creationId xmlns:a16="http://schemas.microsoft.com/office/drawing/2014/main" id="{D2417BAE-3B09-E0C5-53CD-0318B235788E}"/>
              </a:ext>
            </a:extLst>
          </p:cNvPr>
          <p:cNvSpPr/>
          <p:nvPr/>
        </p:nvSpPr>
        <p:spPr>
          <a:xfrm>
            <a:off x="6322737" y="3177322"/>
            <a:ext cx="1757099" cy="280394"/>
          </a:xfrm>
          <a:custGeom>
            <a:avLst/>
            <a:gdLst/>
            <a:ahLst/>
            <a:cxnLst/>
            <a:rect l="0" t="0" r="0" b="0"/>
            <a:pathLst>
              <a:path w="1757172" h="280416">
                <a:moveTo>
                  <a:pt x="0" y="0"/>
                </a:moveTo>
                <a:lnTo>
                  <a:pt x="1757172" y="0"/>
                </a:lnTo>
                <a:lnTo>
                  <a:pt x="1757172"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64" name="Shape 6466">
            <a:extLst>
              <a:ext uri="{FF2B5EF4-FFF2-40B4-BE49-F238E27FC236}">
                <a16:creationId xmlns:a16="http://schemas.microsoft.com/office/drawing/2014/main" id="{DEE21143-2A85-523C-6C86-86A206A6A413}"/>
              </a:ext>
            </a:extLst>
          </p:cNvPr>
          <p:cNvSpPr/>
          <p:nvPr/>
        </p:nvSpPr>
        <p:spPr>
          <a:xfrm>
            <a:off x="6322737" y="3451621"/>
            <a:ext cx="2281334" cy="280394"/>
          </a:xfrm>
          <a:custGeom>
            <a:avLst/>
            <a:gdLst/>
            <a:ahLst/>
            <a:cxnLst/>
            <a:rect l="0" t="0" r="0" b="0"/>
            <a:pathLst>
              <a:path w="2281428" h="280416">
                <a:moveTo>
                  <a:pt x="0" y="0"/>
                </a:moveTo>
                <a:lnTo>
                  <a:pt x="2281428" y="0"/>
                </a:lnTo>
                <a:lnTo>
                  <a:pt x="2281428"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65" name="Shape 6467">
            <a:extLst>
              <a:ext uri="{FF2B5EF4-FFF2-40B4-BE49-F238E27FC236}">
                <a16:creationId xmlns:a16="http://schemas.microsoft.com/office/drawing/2014/main" id="{B09DAF57-FE52-8573-E327-29F9E9DE2265}"/>
              </a:ext>
            </a:extLst>
          </p:cNvPr>
          <p:cNvSpPr/>
          <p:nvPr/>
        </p:nvSpPr>
        <p:spPr>
          <a:xfrm>
            <a:off x="6322737" y="3725920"/>
            <a:ext cx="586716" cy="280394"/>
          </a:xfrm>
          <a:custGeom>
            <a:avLst/>
            <a:gdLst/>
            <a:ahLst/>
            <a:cxnLst/>
            <a:rect l="0" t="0" r="0" b="0"/>
            <a:pathLst>
              <a:path w="586740" h="280416">
                <a:moveTo>
                  <a:pt x="0" y="0"/>
                </a:moveTo>
                <a:lnTo>
                  <a:pt x="586740" y="0"/>
                </a:lnTo>
                <a:lnTo>
                  <a:pt x="586740"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66" name="Shape 6468">
            <a:extLst>
              <a:ext uri="{FF2B5EF4-FFF2-40B4-BE49-F238E27FC236}">
                <a16:creationId xmlns:a16="http://schemas.microsoft.com/office/drawing/2014/main" id="{161DEEC3-3DC1-3B74-6FDE-7B76A33E2870}"/>
              </a:ext>
            </a:extLst>
          </p:cNvPr>
          <p:cNvSpPr/>
          <p:nvPr/>
        </p:nvSpPr>
        <p:spPr>
          <a:xfrm>
            <a:off x="6909453" y="3725920"/>
            <a:ext cx="1853107" cy="280394"/>
          </a:xfrm>
          <a:custGeom>
            <a:avLst/>
            <a:gdLst/>
            <a:ahLst/>
            <a:cxnLst/>
            <a:rect l="0" t="0" r="0" b="0"/>
            <a:pathLst>
              <a:path w="1853184" h="280416">
                <a:moveTo>
                  <a:pt x="0" y="0"/>
                </a:moveTo>
                <a:lnTo>
                  <a:pt x="1853184" y="0"/>
                </a:lnTo>
                <a:lnTo>
                  <a:pt x="1853184"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67" name="Shape 6469">
            <a:extLst>
              <a:ext uri="{FF2B5EF4-FFF2-40B4-BE49-F238E27FC236}">
                <a16:creationId xmlns:a16="http://schemas.microsoft.com/office/drawing/2014/main" id="{CBB4C86A-C3B1-B1E6-157D-81D8B43B28A5}"/>
              </a:ext>
            </a:extLst>
          </p:cNvPr>
          <p:cNvSpPr/>
          <p:nvPr/>
        </p:nvSpPr>
        <p:spPr>
          <a:xfrm>
            <a:off x="6322737" y="4000219"/>
            <a:ext cx="1120094" cy="280394"/>
          </a:xfrm>
          <a:custGeom>
            <a:avLst/>
            <a:gdLst/>
            <a:ahLst/>
            <a:cxnLst/>
            <a:rect l="0" t="0" r="0" b="0"/>
            <a:pathLst>
              <a:path w="1120140" h="280416">
                <a:moveTo>
                  <a:pt x="0" y="0"/>
                </a:moveTo>
                <a:lnTo>
                  <a:pt x="1120140" y="0"/>
                </a:lnTo>
                <a:lnTo>
                  <a:pt x="1120140"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68" name="Rectangle 67">
            <a:extLst>
              <a:ext uri="{FF2B5EF4-FFF2-40B4-BE49-F238E27FC236}">
                <a16:creationId xmlns:a16="http://schemas.microsoft.com/office/drawing/2014/main" id="{B0C4EE5B-6120-F7D4-0BD8-A511B50F98D4}"/>
              </a:ext>
            </a:extLst>
          </p:cNvPr>
          <p:cNvSpPr/>
          <p:nvPr/>
        </p:nvSpPr>
        <p:spPr>
          <a:xfrm>
            <a:off x="6554705" y="2951661"/>
            <a:ext cx="1825672"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e Local Govern</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Rectangle 68">
            <a:extLst>
              <a:ext uri="{FF2B5EF4-FFF2-40B4-BE49-F238E27FC236}">
                <a16:creationId xmlns:a16="http://schemas.microsoft.com/office/drawing/2014/main" id="{A7C79D22-C858-20B9-256E-6C0CBE106ACA}"/>
              </a:ext>
            </a:extLst>
          </p:cNvPr>
          <p:cNvSpPr/>
          <p:nvPr/>
        </p:nvSpPr>
        <p:spPr>
          <a:xfrm>
            <a:off x="7927392" y="2951661"/>
            <a:ext cx="394321"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me</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0" name="Rectangle 69">
            <a:extLst>
              <a:ext uri="{FF2B5EF4-FFF2-40B4-BE49-F238E27FC236}">
                <a16:creationId xmlns:a16="http://schemas.microsoft.com/office/drawing/2014/main" id="{DCE48BE1-418A-3CDA-D5B9-C6A449D531AD}"/>
              </a:ext>
            </a:extLst>
          </p:cNvPr>
          <p:cNvSpPr/>
          <p:nvPr/>
        </p:nvSpPr>
        <p:spPr>
          <a:xfrm>
            <a:off x="8224559" y="2951661"/>
            <a:ext cx="259942"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nt</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Rectangle 70">
            <a:extLst>
              <a:ext uri="{FF2B5EF4-FFF2-40B4-BE49-F238E27FC236}">
                <a16:creationId xmlns:a16="http://schemas.microsoft.com/office/drawing/2014/main" id="{28EEE6F9-31A0-66FF-6F51-0085039422F5}"/>
              </a:ext>
            </a:extLst>
          </p:cNvPr>
          <p:cNvSpPr/>
          <p:nvPr/>
        </p:nvSpPr>
        <p:spPr>
          <a:xfrm>
            <a:off x="8420004" y="2951661"/>
            <a:ext cx="68709"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2" name="Rectangle 71">
            <a:extLst>
              <a:ext uri="{FF2B5EF4-FFF2-40B4-BE49-F238E27FC236}">
                <a16:creationId xmlns:a16="http://schemas.microsoft.com/office/drawing/2014/main" id="{BE2BC53C-14A9-0998-23F9-37CDBA8D5F34}"/>
              </a:ext>
            </a:extLst>
          </p:cNvPr>
          <p:cNvSpPr/>
          <p:nvPr/>
        </p:nvSpPr>
        <p:spPr>
          <a:xfrm>
            <a:off x="6323372" y="2951661"/>
            <a:ext cx="307674"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Th</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Rectangle 72">
            <a:extLst>
              <a:ext uri="{FF2B5EF4-FFF2-40B4-BE49-F238E27FC236}">
                <a16:creationId xmlns:a16="http://schemas.microsoft.com/office/drawing/2014/main" id="{CA9050B9-AED1-5596-53BA-4C590FAFFB5E}"/>
              </a:ext>
            </a:extLst>
          </p:cNvPr>
          <p:cNvSpPr/>
          <p:nvPr/>
        </p:nvSpPr>
        <p:spPr>
          <a:xfrm>
            <a:off x="6635585" y="3225731"/>
            <a:ext cx="1919437" cy="310068"/>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ociation’s 2021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 name="Rectangle 73">
            <a:extLst>
              <a:ext uri="{FF2B5EF4-FFF2-40B4-BE49-F238E27FC236}">
                <a16:creationId xmlns:a16="http://schemas.microsoft.com/office/drawing/2014/main" id="{F6F8A93F-7658-3C69-F861-733505BB77A2}"/>
              </a:ext>
            </a:extLst>
          </p:cNvPr>
          <p:cNvSpPr/>
          <p:nvPr/>
        </p:nvSpPr>
        <p:spPr>
          <a:xfrm>
            <a:off x="6323372" y="3225731"/>
            <a:ext cx="414330" cy="310068"/>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Ass</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Rectangle 74">
            <a:extLst>
              <a:ext uri="{FF2B5EF4-FFF2-40B4-BE49-F238E27FC236}">
                <a16:creationId xmlns:a16="http://schemas.microsoft.com/office/drawing/2014/main" id="{9BB90262-3DC9-5C81-3DA5-2F478D58FE00}"/>
              </a:ext>
            </a:extLst>
          </p:cNvPr>
          <p:cNvSpPr/>
          <p:nvPr/>
        </p:nvSpPr>
        <p:spPr>
          <a:xfrm>
            <a:off x="8241247" y="3500512"/>
            <a:ext cx="413474"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0"/>
              </a:rPr>
              <a:t>ero</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Rectangle 75">
            <a:extLst>
              <a:ext uri="{FF2B5EF4-FFF2-40B4-BE49-F238E27FC236}">
                <a16:creationId xmlns:a16="http://schemas.microsoft.com/office/drawing/2014/main" id="{06F05C73-8943-FEB5-D69D-F2AC7312F5AA}"/>
              </a:ext>
            </a:extLst>
          </p:cNvPr>
          <p:cNvSpPr/>
          <p:nvPr/>
        </p:nvSpPr>
        <p:spPr>
          <a:xfrm>
            <a:off x="8552130" y="3500512"/>
            <a:ext cx="68709" cy="309655"/>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0"/>
              </a:rPr>
              <a:t>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Rectangle 76">
            <a:extLst>
              <a:ext uri="{FF2B5EF4-FFF2-40B4-BE49-F238E27FC236}">
                <a16:creationId xmlns:a16="http://schemas.microsoft.com/office/drawing/2014/main" id="{70DF8651-CEA7-50A3-AE5A-A14311F9FCE7}"/>
              </a:ext>
            </a:extLst>
          </p:cNvPr>
          <p:cNvSpPr/>
          <p:nvPr/>
        </p:nvSpPr>
        <p:spPr>
          <a:xfrm>
            <a:off x="6629683" y="3500512"/>
            <a:ext cx="2150068"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0"/>
              </a:rPr>
              <a:t>ivering local net z</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Rectangle 77">
            <a:extLst>
              <a:ext uri="{FF2B5EF4-FFF2-40B4-BE49-F238E27FC236}">
                <a16:creationId xmlns:a16="http://schemas.microsoft.com/office/drawing/2014/main" id="{BD45687E-1494-83B0-0802-4F2B3F818943}"/>
              </a:ext>
            </a:extLst>
          </p:cNvPr>
          <p:cNvSpPr/>
          <p:nvPr/>
        </p:nvSpPr>
        <p:spPr>
          <a:xfrm>
            <a:off x="6323372" y="3500512"/>
            <a:ext cx="408306"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0"/>
              </a:rPr>
              <a:t>Del</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9" name="Rectangle 78">
            <a:extLst>
              <a:ext uri="{FF2B5EF4-FFF2-40B4-BE49-F238E27FC236}">
                <a16:creationId xmlns:a16="http://schemas.microsoft.com/office/drawing/2014/main" id="{AC152DA3-853D-49F4-1BC7-0F3A42023DDC}"/>
              </a:ext>
            </a:extLst>
          </p:cNvPr>
          <p:cNvSpPr/>
          <p:nvPr/>
        </p:nvSpPr>
        <p:spPr>
          <a:xfrm>
            <a:off x="6834272" y="3774811"/>
            <a:ext cx="101849"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0"/>
              </a:rPr>
              <a:t>t</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Rectangle 79">
            <a:extLst>
              <a:ext uri="{FF2B5EF4-FFF2-40B4-BE49-F238E27FC236}">
                <a16:creationId xmlns:a16="http://schemas.microsoft.com/office/drawing/2014/main" id="{B62AAAD1-0D44-4463-0808-8AFBBF680F13}"/>
              </a:ext>
            </a:extLst>
          </p:cNvPr>
          <p:cNvSpPr/>
          <p:nvPr/>
        </p:nvSpPr>
        <p:spPr>
          <a:xfrm>
            <a:off x="6634026" y="3774811"/>
            <a:ext cx="266326"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0"/>
              </a:rPr>
              <a:t>or</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Rectangle 80">
            <a:extLst>
              <a:ext uri="{FF2B5EF4-FFF2-40B4-BE49-F238E27FC236}">
                <a16:creationId xmlns:a16="http://schemas.microsoft.com/office/drawing/2014/main" id="{7C9F777E-71D6-0E38-F98E-67422E5088A2}"/>
              </a:ext>
            </a:extLst>
          </p:cNvPr>
          <p:cNvSpPr/>
          <p:nvPr/>
        </p:nvSpPr>
        <p:spPr>
          <a:xfrm>
            <a:off x="6323372" y="3774811"/>
            <a:ext cx="412259"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0"/>
              </a:rPr>
              <a:t>rep</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Rectangle 81">
            <a:extLst>
              <a:ext uri="{FF2B5EF4-FFF2-40B4-BE49-F238E27FC236}">
                <a16:creationId xmlns:a16="http://schemas.microsoft.com/office/drawing/2014/main" id="{EC1F4F64-1895-CB56-A46D-A6B2DB24D6B9}"/>
              </a:ext>
            </a:extLst>
          </p:cNvPr>
          <p:cNvSpPr/>
          <p:nvPr/>
        </p:nvSpPr>
        <p:spPr>
          <a:xfrm>
            <a:off x="8242695" y="3774811"/>
            <a:ext cx="686794"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ction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 name="Rectangle 82">
            <a:extLst>
              <a:ext uri="{FF2B5EF4-FFF2-40B4-BE49-F238E27FC236}">
                <a16:creationId xmlns:a16="http://schemas.microsoft.com/office/drawing/2014/main" id="{DFE6AE26-388D-3C5D-9CEB-D9F1F03534D6}"/>
              </a:ext>
            </a:extLst>
          </p:cNvPr>
          <p:cNvSpPr/>
          <p:nvPr/>
        </p:nvSpPr>
        <p:spPr>
          <a:xfrm>
            <a:off x="7423197" y="3774811"/>
            <a:ext cx="1089931"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council a</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4" name="Rectangle 83">
            <a:extLst>
              <a:ext uri="{FF2B5EF4-FFF2-40B4-BE49-F238E27FC236}">
                <a16:creationId xmlns:a16="http://schemas.microsoft.com/office/drawing/2014/main" id="{BAA8389C-67B6-1915-B62C-3F81009EB3C8}"/>
              </a:ext>
            </a:extLst>
          </p:cNvPr>
          <p:cNvSpPr/>
          <p:nvPr/>
        </p:nvSpPr>
        <p:spPr>
          <a:xfrm>
            <a:off x="6966930" y="3774811"/>
            <a:ext cx="605011"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66A561AA-54D6-2337-9AD6-04E90EFB35CD}"/>
              </a:ext>
            </a:extLst>
          </p:cNvPr>
          <p:cNvSpPr/>
          <p:nvPr/>
        </p:nvSpPr>
        <p:spPr>
          <a:xfrm>
            <a:off x="6910469" y="3774811"/>
            <a:ext cx="76007" cy="309655"/>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0"/>
              </a:rPr>
              <a:t>,</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Rectangle 85">
            <a:extLst>
              <a:ext uri="{FF2B5EF4-FFF2-40B4-BE49-F238E27FC236}">
                <a16:creationId xmlns:a16="http://schemas.microsoft.com/office/drawing/2014/main" id="{F999134E-595A-7CDF-C05F-3A2A19DA9DD9}"/>
              </a:ext>
            </a:extLst>
          </p:cNvPr>
          <p:cNvSpPr/>
          <p:nvPr/>
        </p:nvSpPr>
        <p:spPr>
          <a:xfrm>
            <a:off x="7353172" y="4049110"/>
            <a:ext cx="118873"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1"/>
              </a:rPr>
              <a:t>s</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Rectangle 86">
            <a:extLst>
              <a:ext uri="{FF2B5EF4-FFF2-40B4-BE49-F238E27FC236}">
                <a16:creationId xmlns:a16="http://schemas.microsoft.com/office/drawing/2014/main" id="{7D85818B-2A5C-7129-2BB2-5D874CBC58AE}"/>
              </a:ext>
            </a:extLst>
          </p:cNvPr>
          <p:cNvSpPr/>
          <p:nvPr/>
        </p:nvSpPr>
        <p:spPr>
          <a:xfrm>
            <a:off x="6617111" y="4049110"/>
            <a:ext cx="978962"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1"/>
              </a:rPr>
              <a:t>e studie</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Rectangle 87">
            <a:extLst>
              <a:ext uri="{FF2B5EF4-FFF2-40B4-BE49-F238E27FC236}">
                <a16:creationId xmlns:a16="http://schemas.microsoft.com/office/drawing/2014/main" id="{F36DD6B4-2BE1-BD95-ABE6-9A437F975698}"/>
              </a:ext>
            </a:extLst>
          </p:cNvPr>
          <p:cNvSpPr/>
          <p:nvPr/>
        </p:nvSpPr>
        <p:spPr>
          <a:xfrm>
            <a:off x="6323372" y="4049110"/>
            <a:ext cx="390065"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1"/>
              </a:rPr>
              <a:t>cas</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Shape 6470">
            <a:extLst>
              <a:ext uri="{FF2B5EF4-FFF2-40B4-BE49-F238E27FC236}">
                <a16:creationId xmlns:a16="http://schemas.microsoft.com/office/drawing/2014/main" id="{B0DC0EB5-734C-0D93-680D-32E782C59485}"/>
              </a:ext>
            </a:extLst>
          </p:cNvPr>
          <p:cNvSpPr/>
          <p:nvPr/>
        </p:nvSpPr>
        <p:spPr>
          <a:xfrm>
            <a:off x="890003" y="5138433"/>
            <a:ext cx="2093889" cy="280394"/>
          </a:xfrm>
          <a:custGeom>
            <a:avLst/>
            <a:gdLst/>
            <a:ahLst/>
            <a:cxnLst/>
            <a:rect l="0" t="0" r="0" b="0"/>
            <a:pathLst>
              <a:path w="2093976" h="280416">
                <a:moveTo>
                  <a:pt x="0" y="0"/>
                </a:moveTo>
                <a:lnTo>
                  <a:pt x="2093976" y="0"/>
                </a:lnTo>
                <a:lnTo>
                  <a:pt x="2093976"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90" name="Shape 6471">
            <a:extLst>
              <a:ext uri="{FF2B5EF4-FFF2-40B4-BE49-F238E27FC236}">
                <a16:creationId xmlns:a16="http://schemas.microsoft.com/office/drawing/2014/main" id="{055B5EAE-37F0-2365-92D4-F603EDD1B9F8}"/>
              </a:ext>
            </a:extLst>
          </p:cNvPr>
          <p:cNvSpPr/>
          <p:nvPr/>
        </p:nvSpPr>
        <p:spPr>
          <a:xfrm>
            <a:off x="890003" y="5412707"/>
            <a:ext cx="1238961" cy="280394"/>
          </a:xfrm>
          <a:custGeom>
            <a:avLst/>
            <a:gdLst/>
            <a:ahLst/>
            <a:cxnLst/>
            <a:rect l="0" t="0" r="0" b="0"/>
            <a:pathLst>
              <a:path w="1239012" h="280416">
                <a:moveTo>
                  <a:pt x="0" y="0"/>
                </a:moveTo>
                <a:lnTo>
                  <a:pt x="1239012" y="0"/>
                </a:lnTo>
                <a:lnTo>
                  <a:pt x="1239012"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91" name="Rectangle 90">
            <a:extLst>
              <a:ext uri="{FF2B5EF4-FFF2-40B4-BE49-F238E27FC236}">
                <a16:creationId xmlns:a16="http://schemas.microsoft.com/office/drawing/2014/main" id="{FE776258-9756-0E2C-D553-040BC2548D52}"/>
              </a:ext>
            </a:extLst>
          </p:cNvPr>
          <p:cNvSpPr/>
          <p:nvPr/>
        </p:nvSpPr>
        <p:spPr>
          <a:xfrm>
            <a:off x="2928137" y="5187222"/>
            <a:ext cx="68801" cy="310069"/>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2"/>
              </a:rPr>
              <a:t>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2" name="Rectangle 91">
            <a:extLst>
              <a:ext uri="{FF2B5EF4-FFF2-40B4-BE49-F238E27FC236}">
                <a16:creationId xmlns:a16="http://schemas.microsoft.com/office/drawing/2014/main" id="{13B0D540-14AB-D56C-5FC9-A1B37623AD20}"/>
              </a:ext>
            </a:extLst>
          </p:cNvPr>
          <p:cNvSpPr/>
          <p:nvPr/>
        </p:nvSpPr>
        <p:spPr>
          <a:xfrm>
            <a:off x="890283" y="5187222"/>
            <a:ext cx="1591564" cy="310069"/>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2"/>
              </a:rPr>
              <a:t>Support and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Rectangle 92">
            <a:extLst>
              <a:ext uri="{FF2B5EF4-FFF2-40B4-BE49-F238E27FC236}">
                <a16:creationId xmlns:a16="http://schemas.microsoft.com/office/drawing/2014/main" id="{2465B989-3AF0-5B63-1E17-0012D6F68B58}"/>
              </a:ext>
            </a:extLst>
          </p:cNvPr>
          <p:cNvSpPr/>
          <p:nvPr/>
        </p:nvSpPr>
        <p:spPr>
          <a:xfrm>
            <a:off x="2086947" y="5187222"/>
            <a:ext cx="1118784" cy="310069"/>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2"/>
              </a:rPr>
              <a:t>guidance</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Rectangle 93">
            <a:extLst>
              <a:ext uri="{FF2B5EF4-FFF2-40B4-BE49-F238E27FC236}">
                <a16:creationId xmlns:a16="http://schemas.microsoft.com/office/drawing/2014/main" id="{BDD78DE4-97B2-A52C-F866-C6CB35A85879}"/>
              </a:ext>
            </a:extLst>
          </p:cNvPr>
          <p:cNvSpPr/>
          <p:nvPr/>
        </p:nvSpPr>
        <p:spPr>
          <a:xfrm>
            <a:off x="890283" y="5462131"/>
            <a:ext cx="1527728"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2"/>
              </a:rPr>
              <a:t>organisation</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5" name="Rectangle 94">
            <a:extLst>
              <a:ext uri="{FF2B5EF4-FFF2-40B4-BE49-F238E27FC236}">
                <a16:creationId xmlns:a16="http://schemas.microsoft.com/office/drawing/2014/main" id="{1867AA4C-7C0D-2C86-45FB-D0C62E61F688}"/>
              </a:ext>
            </a:extLst>
          </p:cNvPr>
          <p:cNvSpPr/>
          <p:nvPr/>
        </p:nvSpPr>
        <p:spPr>
          <a:xfrm>
            <a:off x="2038950" y="5462131"/>
            <a:ext cx="118874"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2"/>
              </a:rPr>
              <a:t>s</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6" name="Picture 95">
            <a:extLst>
              <a:ext uri="{FF2B5EF4-FFF2-40B4-BE49-F238E27FC236}">
                <a16:creationId xmlns:a16="http://schemas.microsoft.com/office/drawing/2014/main" id="{E90C58C3-2594-03D1-017C-28E9A2FF2A8F}"/>
              </a:ext>
            </a:extLst>
          </p:cNvPr>
          <p:cNvPicPr/>
          <p:nvPr/>
        </p:nvPicPr>
        <p:blipFill>
          <a:blip r:embed="rId13"/>
          <a:stretch>
            <a:fillRect/>
          </a:stretch>
        </p:blipFill>
        <p:spPr>
          <a:xfrm>
            <a:off x="2737294" y="5229104"/>
            <a:ext cx="1482791" cy="716225"/>
          </a:xfrm>
          <a:prstGeom prst="rect">
            <a:avLst/>
          </a:prstGeom>
        </p:spPr>
      </p:pic>
      <p:pic>
        <p:nvPicPr>
          <p:cNvPr id="97" name="Picture 96">
            <a:extLst>
              <a:ext uri="{FF2B5EF4-FFF2-40B4-BE49-F238E27FC236}">
                <a16:creationId xmlns:a16="http://schemas.microsoft.com/office/drawing/2014/main" id="{07CC7106-4533-F99D-801F-82320B3BDCB3}"/>
              </a:ext>
            </a:extLst>
          </p:cNvPr>
          <p:cNvPicPr/>
          <p:nvPr/>
        </p:nvPicPr>
        <p:blipFill>
          <a:blip r:embed="rId14"/>
          <a:stretch>
            <a:fillRect/>
          </a:stretch>
        </p:blipFill>
        <p:spPr>
          <a:xfrm>
            <a:off x="9614822" y="1786652"/>
            <a:ext cx="1577275" cy="2296492"/>
          </a:xfrm>
          <a:prstGeom prst="rect">
            <a:avLst/>
          </a:prstGeom>
        </p:spPr>
      </p:pic>
      <p:sp>
        <p:nvSpPr>
          <p:cNvPr id="98" name="Shape 6472">
            <a:extLst>
              <a:ext uri="{FF2B5EF4-FFF2-40B4-BE49-F238E27FC236}">
                <a16:creationId xmlns:a16="http://schemas.microsoft.com/office/drawing/2014/main" id="{01A0A858-C5D1-DD53-50DF-FB68D89E39EC}"/>
              </a:ext>
            </a:extLst>
          </p:cNvPr>
          <p:cNvSpPr/>
          <p:nvPr/>
        </p:nvSpPr>
        <p:spPr>
          <a:xfrm>
            <a:off x="9331624" y="2920421"/>
            <a:ext cx="797019" cy="280394"/>
          </a:xfrm>
          <a:custGeom>
            <a:avLst/>
            <a:gdLst/>
            <a:ahLst/>
            <a:cxnLst/>
            <a:rect l="0" t="0" r="0" b="0"/>
            <a:pathLst>
              <a:path w="797052" h="280416">
                <a:moveTo>
                  <a:pt x="0" y="0"/>
                </a:moveTo>
                <a:lnTo>
                  <a:pt x="797052" y="0"/>
                </a:lnTo>
                <a:lnTo>
                  <a:pt x="797052"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99" name="Shape 6473">
            <a:extLst>
              <a:ext uri="{FF2B5EF4-FFF2-40B4-BE49-F238E27FC236}">
                <a16:creationId xmlns:a16="http://schemas.microsoft.com/office/drawing/2014/main" id="{E14A8361-842D-5F88-B3A3-F481715CF26D}"/>
              </a:ext>
            </a:extLst>
          </p:cNvPr>
          <p:cNvSpPr/>
          <p:nvPr/>
        </p:nvSpPr>
        <p:spPr>
          <a:xfrm>
            <a:off x="10128643" y="2920421"/>
            <a:ext cx="1714429" cy="280394"/>
          </a:xfrm>
          <a:custGeom>
            <a:avLst/>
            <a:gdLst/>
            <a:ahLst/>
            <a:cxnLst/>
            <a:rect l="0" t="0" r="0" b="0"/>
            <a:pathLst>
              <a:path w="1714500" h="280416">
                <a:moveTo>
                  <a:pt x="0" y="0"/>
                </a:moveTo>
                <a:lnTo>
                  <a:pt x="1714500" y="0"/>
                </a:lnTo>
                <a:lnTo>
                  <a:pt x="1714500"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100" name="Shape 6474">
            <a:extLst>
              <a:ext uri="{FF2B5EF4-FFF2-40B4-BE49-F238E27FC236}">
                <a16:creationId xmlns:a16="http://schemas.microsoft.com/office/drawing/2014/main" id="{850FA087-A188-98E9-46EB-90B0E413A24B}"/>
              </a:ext>
            </a:extLst>
          </p:cNvPr>
          <p:cNvSpPr/>
          <p:nvPr/>
        </p:nvSpPr>
        <p:spPr>
          <a:xfrm>
            <a:off x="9331624" y="3194720"/>
            <a:ext cx="2401725" cy="280394"/>
          </a:xfrm>
          <a:custGeom>
            <a:avLst/>
            <a:gdLst/>
            <a:ahLst/>
            <a:cxnLst/>
            <a:rect l="0" t="0" r="0" b="0"/>
            <a:pathLst>
              <a:path w="2401824" h="280416">
                <a:moveTo>
                  <a:pt x="0" y="0"/>
                </a:moveTo>
                <a:lnTo>
                  <a:pt x="2401824" y="0"/>
                </a:lnTo>
                <a:lnTo>
                  <a:pt x="2401824"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101" name="Rectangle 100">
            <a:extLst>
              <a:ext uri="{FF2B5EF4-FFF2-40B4-BE49-F238E27FC236}">
                <a16:creationId xmlns:a16="http://schemas.microsoft.com/office/drawing/2014/main" id="{268EB358-2F51-AB6A-C98F-310874DB6537}"/>
              </a:ext>
            </a:extLst>
          </p:cNvPr>
          <p:cNvSpPr/>
          <p:nvPr/>
        </p:nvSpPr>
        <p:spPr>
          <a:xfrm>
            <a:off x="9332893" y="2968829"/>
            <a:ext cx="1059115" cy="310068"/>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UK100’s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 name="Rectangle 101">
            <a:extLst>
              <a:ext uri="{FF2B5EF4-FFF2-40B4-BE49-F238E27FC236}">
                <a16:creationId xmlns:a16="http://schemas.microsoft.com/office/drawing/2014/main" id="{4F3094E8-CD81-71D4-D2BB-DE44DED607D0}"/>
              </a:ext>
            </a:extLst>
          </p:cNvPr>
          <p:cNvSpPr/>
          <p:nvPr/>
        </p:nvSpPr>
        <p:spPr>
          <a:xfrm>
            <a:off x="10129912" y="2968829"/>
            <a:ext cx="1995239" cy="310068"/>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5"/>
              </a:rPr>
              <a:t>handbook of loc</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 name="Rectangle 102">
            <a:extLst>
              <a:ext uri="{FF2B5EF4-FFF2-40B4-BE49-F238E27FC236}">
                <a16:creationId xmlns:a16="http://schemas.microsoft.com/office/drawing/2014/main" id="{3B0669A4-048E-8C74-75AB-4B1F0DE8CC22}"/>
              </a:ext>
            </a:extLst>
          </p:cNvPr>
          <p:cNvSpPr/>
          <p:nvPr/>
        </p:nvSpPr>
        <p:spPr>
          <a:xfrm>
            <a:off x="11627575" y="2968829"/>
            <a:ext cx="215842" cy="310068"/>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5"/>
              </a:rPr>
              <a:t>al</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 name="Rectangle 103">
            <a:extLst>
              <a:ext uri="{FF2B5EF4-FFF2-40B4-BE49-F238E27FC236}">
                <a16:creationId xmlns:a16="http://schemas.microsoft.com/office/drawing/2014/main" id="{ED945505-C958-4030-E1A8-94635448C2FE}"/>
              </a:ext>
            </a:extLst>
          </p:cNvPr>
          <p:cNvSpPr/>
          <p:nvPr/>
        </p:nvSpPr>
        <p:spPr>
          <a:xfrm>
            <a:off x="11789175" y="2968829"/>
            <a:ext cx="68800" cy="310068"/>
          </a:xfrm>
          <a:prstGeom prst="rect">
            <a:avLst/>
          </a:prstGeom>
          <a:ln>
            <a:noFill/>
          </a:ln>
        </p:spPr>
        <p:txBody>
          <a:bodyPr vert="horz" lIns="0" tIns="0" rIns="0" bIns="0" rtlCol="0">
            <a:noAutofit/>
          </a:bodyPr>
          <a:lstStyle/>
          <a:p>
            <a:pPr>
              <a:lnSpc>
                <a:spcPct val="107000"/>
              </a:lnSpc>
              <a:spcAft>
                <a:spcPts val="800"/>
              </a:spcAft>
            </a:pPr>
            <a:r>
              <a:rPr lang="en-GB" sz="1800"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5"/>
              </a:rPr>
              <a:t>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 name="Rectangle 104">
            <a:extLst>
              <a:ext uri="{FF2B5EF4-FFF2-40B4-BE49-F238E27FC236}">
                <a16:creationId xmlns:a16="http://schemas.microsoft.com/office/drawing/2014/main" id="{CC4A70E2-51AE-0B2F-6B07-0929C9A23871}"/>
              </a:ext>
            </a:extLst>
          </p:cNvPr>
          <p:cNvSpPr/>
          <p:nvPr/>
        </p:nvSpPr>
        <p:spPr>
          <a:xfrm>
            <a:off x="9332893" y="3243611"/>
            <a:ext cx="3080386"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5"/>
              </a:rPr>
              <a:t>authority net zero power</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6" name="Rectangle 105">
            <a:extLst>
              <a:ext uri="{FF2B5EF4-FFF2-40B4-BE49-F238E27FC236}">
                <a16:creationId xmlns:a16="http://schemas.microsoft.com/office/drawing/2014/main" id="{30448153-62C2-F09F-E122-BE9942B37359}"/>
              </a:ext>
            </a:extLst>
          </p:cNvPr>
          <p:cNvSpPr/>
          <p:nvPr/>
        </p:nvSpPr>
        <p:spPr>
          <a:xfrm>
            <a:off x="11644401" y="3243611"/>
            <a:ext cx="118874"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5"/>
              </a:rPr>
              <a:t>s</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7" name="Picture 106">
            <a:extLst>
              <a:ext uri="{FF2B5EF4-FFF2-40B4-BE49-F238E27FC236}">
                <a16:creationId xmlns:a16="http://schemas.microsoft.com/office/drawing/2014/main" id="{E57EAF87-AEA6-5F3C-D5E8-D7949B69005B}"/>
              </a:ext>
            </a:extLst>
          </p:cNvPr>
          <p:cNvPicPr/>
          <p:nvPr/>
        </p:nvPicPr>
        <p:blipFill>
          <a:blip r:embed="rId16"/>
          <a:stretch>
            <a:fillRect/>
          </a:stretch>
        </p:blipFill>
        <p:spPr>
          <a:xfrm>
            <a:off x="5161878" y="4523546"/>
            <a:ext cx="838165" cy="818325"/>
          </a:xfrm>
          <a:prstGeom prst="rect">
            <a:avLst/>
          </a:prstGeom>
        </p:spPr>
      </p:pic>
      <p:pic>
        <p:nvPicPr>
          <p:cNvPr id="108" name="Picture 107">
            <a:extLst>
              <a:ext uri="{FF2B5EF4-FFF2-40B4-BE49-F238E27FC236}">
                <a16:creationId xmlns:a16="http://schemas.microsoft.com/office/drawing/2014/main" id="{1F7DA378-EA6E-8996-CD43-7EFDB5AFFBBD}"/>
              </a:ext>
            </a:extLst>
          </p:cNvPr>
          <p:cNvPicPr/>
          <p:nvPr/>
        </p:nvPicPr>
        <p:blipFill>
          <a:blip r:embed="rId17"/>
          <a:stretch>
            <a:fillRect/>
          </a:stretch>
        </p:blipFill>
        <p:spPr>
          <a:xfrm>
            <a:off x="6103671" y="4602788"/>
            <a:ext cx="1555940" cy="864042"/>
          </a:xfrm>
          <a:prstGeom prst="rect">
            <a:avLst/>
          </a:prstGeom>
        </p:spPr>
      </p:pic>
      <p:pic>
        <p:nvPicPr>
          <p:cNvPr id="109" name="Picture 108">
            <a:extLst>
              <a:ext uri="{FF2B5EF4-FFF2-40B4-BE49-F238E27FC236}">
                <a16:creationId xmlns:a16="http://schemas.microsoft.com/office/drawing/2014/main" id="{58DB35B4-9357-5AEB-BE19-654EF039D49E}"/>
              </a:ext>
            </a:extLst>
          </p:cNvPr>
          <p:cNvPicPr/>
          <p:nvPr/>
        </p:nvPicPr>
        <p:blipFill>
          <a:blip r:embed="rId18"/>
          <a:stretch>
            <a:fillRect/>
          </a:stretch>
        </p:blipFill>
        <p:spPr>
          <a:xfrm>
            <a:off x="6068621" y="5379968"/>
            <a:ext cx="1941496" cy="626316"/>
          </a:xfrm>
          <a:prstGeom prst="rect">
            <a:avLst/>
          </a:prstGeom>
        </p:spPr>
      </p:pic>
      <p:pic>
        <p:nvPicPr>
          <p:cNvPr id="110" name="Picture 109">
            <a:extLst>
              <a:ext uri="{FF2B5EF4-FFF2-40B4-BE49-F238E27FC236}">
                <a16:creationId xmlns:a16="http://schemas.microsoft.com/office/drawing/2014/main" id="{0DB7695A-5374-098A-CBCD-60CB1F742C81}"/>
              </a:ext>
            </a:extLst>
          </p:cNvPr>
          <p:cNvPicPr/>
          <p:nvPr/>
        </p:nvPicPr>
        <p:blipFill>
          <a:blip r:embed="rId19"/>
          <a:stretch>
            <a:fillRect/>
          </a:stretch>
        </p:blipFill>
        <p:spPr>
          <a:xfrm>
            <a:off x="5032343" y="5841705"/>
            <a:ext cx="1493458" cy="685747"/>
          </a:xfrm>
          <a:prstGeom prst="rect">
            <a:avLst/>
          </a:prstGeom>
        </p:spPr>
      </p:pic>
      <p:pic>
        <p:nvPicPr>
          <p:cNvPr id="111" name="Picture 110">
            <a:extLst>
              <a:ext uri="{FF2B5EF4-FFF2-40B4-BE49-F238E27FC236}">
                <a16:creationId xmlns:a16="http://schemas.microsoft.com/office/drawing/2014/main" id="{32CE2307-C513-43E9-CC8D-79D2889BD717}"/>
              </a:ext>
            </a:extLst>
          </p:cNvPr>
          <p:cNvPicPr/>
          <p:nvPr/>
        </p:nvPicPr>
        <p:blipFill>
          <a:blip r:embed="rId20"/>
          <a:stretch>
            <a:fillRect/>
          </a:stretch>
        </p:blipFill>
        <p:spPr>
          <a:xfrm>
            <a:off x="8554162" y="5550643"/>
            <a:ext cx="2089318" cy="847279"/>
          </a:xfrm>
          <a:prstGeom prst="rect">
            <a:avLst/>
          </a:prstGeom>
        </p:spPr>
      </p:pic>
      <p:pic>
        <p:nvPicPr>
          <p:cNvPr id="112" name="Picture 111">
            <a:extLst>
              <a:ext uri="{FF2B5EF4-FFF2-40B4-BE49-F238E27FC236}">
                <a16:creationId xmlns:a16="http://schemas.microsoft.com/office/drawing/2014/main" id="{28AABF27-5FF2-9B34-5326-9190A08E594E}"/>
              </a:ext>
            </a:extLst>
          </p:cNvPr>
          <p:cNvPicPr/>
          <p:nvPr/>
        </p:nvPicPr>
        <p:blipFill>
          <a:blip r:embed="rId21"/>
          <a:stretch>
            <a:fillRect/>
          </a:stretch>
        </p:blipFill>
        <p:spPr>
          <a:xfrm>
            <a:off x="8320999" y="5873706"/>
            <a:ext cx="1494982" cy="685747"/>
          </a:xfrm>
          <a:prstGeom prst="rect">
            <a:avLst/>
          </a:prstGeom>
        </p:spPr>
      </p:pic>
      <p:sp>
        <p:nvSpPr>
          <p:cNvPr id="113" name="Shape 6475">
            <a:extLst>
              <a:ext uri="{FF2B5EF4-FFF2-40B4-BE49-F238E27FC236}">
                <a16:creationId xmlns:a16="http://schemas.microsoft.com/office/drawing/2014/main" id="{1CB8FD5D-3097-B789-A38A-5F780CBCD28E}"/>
              </a:ext>
            </a:extLst>
          </p:cNvPr>
          <p:cNvSpPr/>
          <p:nvPr/>
        </p:nvSpPr>
        <p:spPr>
          <a:xfrm>
            <a:off x="4813277" y="5177800"/>
            <a:ext cx="1249628" cy="280394"/>
          </a:xfrm>
          <a:custGeom>
            <a:avLst/>
            <a:gdLst/>
            <a:ahLst/>
            <a:cxnLst/>
            <a:rect l="0" t="0" r="0" b="0"/>
            <a:pathLst>
              <a:path w="1249680" h="280416">
                <a:moveTo>
                  <a:pt x="0" y="0"/>
                </a:moveTo>
                <a:lnTo>
                  <a:pt x="1249680" y="0"/>
                </a:lnTo>
                <a:lnTo>
                  <a:pt x="1249680"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114" name="Shape 6476">
            <a:extLst>
              <a:ext uri="{FF2B5EF4-FFF2-40B4-BE49-F238E27FC236}">
                <a16:creationId xmlns:a16="http://schemas.microsoft.com/office/drawing/2014/main" id="{021EE0AA-8CB7-CF5A-BBF0-603CEEA8AA1C}"/>
              </a:ext>
            </a:extLst>
          </p:cNvPr>
          <p:cNvSpPr/>
          <p:nvPr/>
        </p:nvSpPr>
        <p:spPr>
          <a:xfrm>
            <a:off x="4813277" y="5452061"/>
            <a:ext cx="1165812" cy="280394"/>
          </a:xfrm>
          <a:custGeom>
            <a:avLst/>
            <a:gdLst/>
            <a:ahLst/>
            <a:cxnLst/>
            <a:rect l="0" t="0" r="0" b="0"/>
            <a:pathLst>
              <a:path w="1165860" h="280416">
                <a:moveTo>
                  <a:pt x="0" y="0"/>
                </a:moveTo>
                <a:lnTo>
                  <a:pt x="1165860" y="0"/>
                </a:lnTo>
                <a:lnTo>
                  <a:pt x="1165860"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115" name="Shape 6477">
            <a:extLst>
              <a:ext uri="{FF2B5EF4-FFF2-40B4-BE49-F238E27FC236}">
                <a16:creationId xmlns:a16="http://schemas.microsoft.com/office/drawing/2014/main" id="{8D4B4D50-0550-3FD8-8E10-A56F31D9985E}"/>
              </a:ext>
            </a:extLst>
          </p:cNvPr>
          <p:cNvSpPr/>
          <p:nvPr/>
        </p:nvSpPr>
        <p:spPr>
          <a:xfrm>
            <a:off x="4813277" y="5726359"/>
            <a:ext cx="1214578" cy="280394"/>
          </a:xfrm>
          <a:custGeom>
            <a:avLst/>
            <a:gdLst/>
            <a:ahLst/>
            <a:cxnLst/>
            <a:rect l="0" t="0" r="0" b="0"/>
            <a:pathLst>
              <a:path w="1214628" h="280416">
                <a:moveTo>
                  <a:pt x="0" y="0"/>
                </a:moveTo>
                <a:lnTo>
                  <a:pt x="1214628" y="0"/>
                </a:lnTo>
                <a:lnTo>
                  <a:pt x="1214628"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116" name="Rectangle 115">
            <a:extLst>
              <a:ext uri="{FF2B5EF4-FFF2-40B4-BE49-F238E27FC236}">
                <a16:creationId xmlns:a16="http://schemas.microsoft.com/office/drawing/2014/main" id="{58AF9C78-00DB-D68A-E670-FA5D24E826C2}"/>
              </a:ext>
            </a:extLst>
          </p:cNvPr>
          <p:cNvSpPr/>
          <p:nvPr/>
        </p:nvSpPr>
        <p:spPr>
          <a:xfrm>
            <a:off x="4813785" y="5227072"/>
            <a:ext cx="1491548"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Independen</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7" name="Rectangle 116">
            <a:extLst>
              <a:ext uri="{FF2B5EF4-FFF2-40B4-BE49-F238E27FC236}">
                <a16:creationId xmlns:a16="http://schemas.microsoft.com/office/drawing/2014/main" id="{3E0C90C5-5DD5-8255-7663-A7E68BA737E8}"/>
              </a:ext>
            </a:extLst>
          </p:cNvPr>
          <p:cNvSpPr/>
          <p:nvPr/>
        </p:nvSpPr>
        <p:spPr>
          <a:xfrm>
            <a:off x="5934565" y="5227072"/>
            <a:ext cx="170558"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t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 name="Rectangle 117">
            <a:extLst>
              <a:ext uri="{FF2B5EF4-FFF2-40B4-BE49-F238E27FC236}">
                <a16:creationId xmlns:a16="http://schemas.microsoft.com/office/drawing/2014/main" id="{E125FE89-CAD3-D0D5-2196-25DC046FFA6B}"/>
              </a:ext>
            </a:extLst>
          </p:cNvPr>
          <p:cNvSpPr/>
          <p:nvPr/>
        </p:nvSpPr>
        <p:spPr>
          <a:xfrm>
            <a:off x="4813785" y="5501422"/>
            <a:ext cx="1481212"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standards &amp;</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9" name="Rectangle 118">
            <a:extLst>
              <a:ext uri="{FF2B5EF4-FFF2-40B4-BE49-F238E27FC236}">
                <a16:creationId xmlns:a16="http://schemas.microsoft.com/office/drawing/2014/main" id="{45280439-3707-10C0-C28F-55965510DCC5}"/>
              </a:ext>
            </a:extLst>
          </p:cNvPr>
          <p:cNvSpPr/>
          <p:nvPr/>
        </p:nvSpPr>
        <p:spPr>
          <a:xfrm>
            <a:off x="5927478" y="5501422"/>
            <a:ext cx="68710"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Rectangle 119">
            <a:extLst>
              <a:ext uri="{FF2B5EF4-FFF2-40B4-BE49-F238E27FC236}">
                <a16:creationId xmlns:a16="http://schemas.microsoft.com/office/drawing/2014/main" id="{FE9EB960-D2A2-799C-BB46-69DABC7A5509}"/>
              </a:ext>
            </a:extLst>
          </p:cNvPr>
          <p:cNvSpPr/>
          <p:nvPr/>
        </p:nvSpPr>
        <p:spPr>
          <a:xfrm>
            <a:off x="4813785" y="5775721"/>
            <a:ext cx="1614679"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accreditation</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Shape 6478">
            <a:extLst>
              <a:ext uri="{FF2B5EF4-FFF2-40B4-BE49-F238E27FC236}">
                <a16:creationId xmlns:a16="http://schemas.microsoft.com/office/drawing/2014/main" id="{C30FF3D5-D4DB-1F64-0B34-5F0536065B8A}"/>
              </a:ext>
            </a:extLst>
          </p:cNvPr>
          <p:cNvSpPr/>
          <p:nvPr/>
        </p:nvSpPr>
        <p:spPr>
          <a:xfrm>
            <a:off x="8562035" y="5240152"/>
            <a:ext cx="1787578" cy="280394"/>
          </a:xfrm>
          <a:custGeom>
            <a:avLst/>
            <a:gdLst/>
            <a:ahLst/>
            <a:cxnLst/>
            <a:rect l="0" t="0" r="0" b="0"/>
            <a:pathLst>
              <a:path w="1787652" h="280416">
                <a:moveTo>
                  <a:pt x="0" y="0"/>
                </a:moveTo>
                <a:lnTo>
                  <a:pt x="1787652" y="0"/>
                </a:lnTo>
                <a:lnTo>
                  <a:pt x="1787652"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122" name="Shape 6479">
            <a:extLst>
              <a:ext uri="{FF2B5EF4-FFF2-40B4-BE49-F238E27FC236}">
                <a16:creationId xmlns:a16="http://schemas.microsoft.com/office/drawing/2014/main" id="{204F2709-765B-B8F6-F35A-E61142CB8B3A}"/>
              </a:ext>
            </a:extLst>
          </p:cNvPr>
          <p:cNvSpPr/>
          <p:nvPr/>
        </p:nvSpPr>
        <p:spPr>
          <a:xfrm>
            <a:off x="8562035" y="5514489"/>
            <a:ext cx="1179527" cy="280394"/>
          </a:xfrm>
          <a:custGeom>
            <a:avLst/>
            <a:gdLst/>
            <a:ahLst/>
            <a:cxnLst/>
            <a:rect l="0" t="0" r="0" b="0"/>
            <a:pathLst>
              <a:path w="1179576" h="280416">
                <a:moveTo>
                  <a:pt x="0" y="0"/>
                </a:moveTo>
                <a:lnTo>
                  <a:pt x="1179576" y="0"/>
                </a:lnTo>
                <a:lnTo>
                  <a:pt x="1179576" y="280416"/>
                </a:lnTo>
                <a:lnTo>
                  <a:pt x="0" y="280416"/>
                </a:lnTo>
                <a:lnTo>
                  <a:pt x="0" y="0"/>
                </a:lnTo>
              </a:path>
            </a:pathLst>
          </a:custGeom>
          <a:ln w="0" cap="flat">
            <a:round/>
          </a:ln>
        </p:spPr>
        <p:style>
          <a:lnRef idx="0">
            <a:srgbClr val="000000">
              <a:alpha val="0"/>
            </a:srgbClr>
          </a:lnRef>
          <a:fillRef idx="1">
            <a:srgbClr val="A8E6AC"/>
          </a:fillRef>
          <a:effectRef idx="0">
            <a:scrgbClr r="0" g="0" b="0"/>
          </a:effectRef>
          <a:fontRef idx="none"/>
        </p:style>
        <p:txBody>
          <a:bodyPr/>
          <a:lstStyle/>
          <a:p>
            <a:endParaRPr lang="en-GB"/>
          </a:p>
        </p:txBody>
      </p:sp>
      <p:sp>
        <p:nvSpPr>
          <p:cNvPr id="123" name="Rectangle 122">
            <a:extLst>
              <a:ext uri="{FF2B5EF4-FFF2-40B4-BE49-F238E27FC236}">
                <a16:creationId xmlns:a16="http://schemas.microsoft.com/office/drawing/2014/main" id="{FF6662EA-1CE4-862E-4688-04C66EDA7AE8}"/>
              </a:ext>
            </a:extLst>
          </p:cNvPr>
          <p:cNvSpPr/>
          <p:nvPr/>
        </p:nvSpPr>
        <p:spPr>
          <a:xfrm>
            <a:off x="8563051" y="5289069"/>
            <a:ext cx="1471923" cy="310068"/>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Benchmarki</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Rectangle 123">
            <a:extLst>
              <a:ext uri="{FF2B5EF4-FFF2-40B4-BE49-F238E27FC236}">
                <a16:creationId xmlns:a16="http://schemas.microsoft.com/office/drawing/2014/main" id="{4166DA0C-2809-F677-0647-C5D53C47F79A}"/>
              </a:ext>
            </a:extLst>
          </p:cNvPr>
          <p:cNvSpPr/>
          <p:nvPr/>
        </p:nvSpPr>
        <p:spPr>
          <a:xfrm>
            <a:off x="9668387" y="5289069"/>
            <a:ext cx="839620" cy="310068"/>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ng and</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Rectangle 124">
            <a:extLst>
              <a:ext uri="{FF2B5EF4-FFF2-40B4-BE49-F238E27FC236}">
                <a16:creationId xmlns:a16="http://schemas.microsoft.com/office/drawing/2014/main" id="{73F88098-6C90-195F-2DDA-2E27BB203C94}"/>
              </a:ext>
            </a:extLst>
          </p:cNvPr>
          <p:cNvSpPr/>
          <p:nvPr/>
        </p:nvSpPr>
        <p:spPr>
          <a:xfrm>
            <a:off x="10299680" y="5289069"/>
            <a:ext cx="68801" cy="310068"/>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Rectangle 125">
            <a:extLst>
              <a:ext uri="{FF2B5EF4-FFF2-40B4-BE49-F238E27FC236}">
                <a16:creationId xmlns:a16="http://schemas.microsoft.com/office/drawing/2014/main" id="{356F643D-D70B-7E04-0C56-D048753D1474}"/>
              </a:ext>
            </a:extLst>
          </p:cNvPr>
          <p:cNvSpPr/>
          <p:nvPr/>
        </p:nvSpPr>
        <p:spPr>
          <a:xfrm>
            <a:off x="8563051" y="5563901"/>
            <a:ext cx="1450505"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comparison</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Rectangle 126">
            <a:extLst>
              <a:ext uri="{FF2B5EF4-FFF2-40B4-BE49-F238E27FC236}">
                <a16:creationId xmlns:a16="http://schemas.microsoft.com/office/drawing/2014/main" id="{F1392A05-0D20-8399-111B-57AFF47F9081}"/>
              </a:ext>
            </a:extLst>
          </p:cNvPr>
          <p:cNvSpPr/>
          <p:nvPr/>
        </p:nvSpPr>
        <p:spPr>
          <a:xfrm>
            <a:off x="9654800" y="5563901"/>
            <a:ext cx="118873" cy="309655"/>
          </a:xfrm>
          <a:prstGeom prst="rect">
            <a:avLst/>
          </a:prstGeom>
          <a:ln>
            <a:noFill/>
          </a:ln>
        </p:spPr>
        <p:txBody>
          <a:bodyPr vert="horz" lIns="0" tIns="0" rIns="0" bIns="0" rtlCol="0">
            <a:noAutofit/>
          </a:bodyPr>
          <a:lstStyle/>
          <a:p>
            <a:pPr>
              <a:lnSpc>
                <a:spcPct val="107000"/>
              </a:lnSpc>
              <a:spcAft>
                <a:spcPts val="800"/>
              </a:spcAft>
            </a:pPr>
            <a:r>
              <a:rPr lang="en-GB"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endParaRPr lang="en-GB"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8" name="Picture 127">
            <a:extLst>
              <a:ext uri="{FF2B5EF4-FFF2-40B4-BE49-F238E27FC236}">
                <a16:creationId xmlns:a16="http://schemas.microsoft.com/office/drawing/2014/main" id="{2B65B4AA-E415-5FD3-DA96-52CE6E075A5A}"/>
              </a:ext>
            </a:extLst>
          </p:cNvPr>
          <p:cNvPicPr/>
          <p:nvPr/>
        </p:nvPicPr>
        <p:blipFill>
          <a:blip r:embed="rId22"/>
          <a:stretch>
            <a:fillRect/>
          </a:stretch>
        </p:blipFill>
        <p:spPr>
          <a:xfrm>
            <a:off x="1397754" y="6036762"/>
            <a:ext cx="1339541" cy="685747"/>
          </a:xfrm>
          <a:prstGeom prst="rect">
            <a:avLst/>
          </a:prstGeom>
        </p:spPr>
      </p:pic>
    </p:spTree>
    <p:extLst>
      <p:ext uri="{BB962C8B-B14F-4D97-AF65-F5344CB8AC3E}">
        <p14:creationId xmlns:p14="http://schemas.microsoft.com/office/powerpoint/2010/main" val="671722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3BDED6-8370-5969-87FA-E401D44B129A}"/>
              </a:ext>
            </a:extLst>
          </p:cNvPr>
          <p:cNvPicPr>
            <a:picLocks noChangeAspect="1"/>
          </p:cNvPicPr>
          <p:nvPr/>
        </p:nvPicPr>
        <p:blipFill>
          <a:blip r:embed="rId3"/>
          <a:stretch>
            <a:fillRect/>
          </a:stretch>
        </p:blipFill>
        <p:spPr>
          <a:xfrm>
            <a:off x="4265512" y="115291"/>
            <a:ext cx="7051200" cy="1638319"/>
          </a:xfrm>
          <a:prstGeom prst="rect">
            <a:avLst/>
          </a:prstGeom>
          <a:ln>
            <a:solidFill>
              <a:schemeClr val="tx1"/>
            </a:solidFill>
          </a:ln>
        </p:spPr>
      </p:pic>
      <p:sp>
        <p:nvSpPr>
          <p:cNvPr id="2" name="Title 1">
            <a:extLst>
              <a:ext uri="{FF2B5EF4-FFF2-40B4-BE49-F238E27FC236}">
                <a16:creationId xmlns:a16="http://schemas.microsoft.com/office/drawing/2014/main" id="{D05083CD-1386-93FC-4335-5E3021673828}"/>
              </a:ext>
            </a:extLst>
          </p:cNvPr>
          <p:cNvSpPr>
            <a:spLocks noGrp="1"/>
          </p:cNvSpPr>
          <p:nvPr>
            <p:ph type="title"/>
          </p:nvPr>
        </p:nvSpPr>
        <p:spPr>
          <a:xfrm>
            <a:off x="374071" y="237995"/>
            <a:ext cx="3734466" cy="975441"/>
          </a:xfrm>
        </p:spPr>
        <p:txBody>
          <a:bodyPr>
            <a:normAutofit fontScale="90000"/>
          </a:bodyPr>
          <a:lstStyle/>
          <a:p>
            <a:r>
              <a:rPr lang="en-US" dirty="0"/>
              <a:t>Climate Action UK Scorecards</a:t>
            </a:r>
          </a:p>
        </p:txBody>
      </p:sp>
      <p:grpSp>
        <p:nvGrpSpPr>
          <p:cNvPr id="9" name="Group 8">
            <a:extLst>
              <a:ext uri="{FF2B5EF4-FFF2-40B4-BE49-F238E27FC236}">
                <a16:creationId xmlns:a16="http://schemas.microsoft.com/office/drawing/2014/main" id="{16B99E43-7E64-2907-B8CC-2D511BE8BB2B}"/>
              </a:ext>
            </a:extLst>
          </p:cNvPr>
          <p:cNvGrpSpPr/>
          <p:nvPr/>
        </p:nvGrpSpPr>
        <p:grpSpPr>
          <a:xfrm>
            <a:off x="4267337" y="4488920"/>
            <a:ext cx="7052155" cy="2391265"/>
            <a:chOff x="2463593" y="4413764"/>
            <a:chExt cx="7052155" cy="2391265"/>
          </a:xfrm>
        </p:grpSpPr>
        <p:pic>
          <p:nvPicPr>
            <p:cNvPr id="6" name="Picture 5">
              <a:extLst>
                <a:ext uri="{FF2B5EF4-FFF2-40B4-BE49-F238E27FC236}">
                  <a16:creationId xmlns:a16="http://schemas.microsoft.com/office/drawing/2014/main" id="{87A20B91-FC4A-01D7-BAA4-7F79AF79F066}"/>
                </a:ext>
              </a:extLst>
            </p:cNvPr>
            <p:cNvPicPr>
              <a:picLocks noChangeAspect="1"/>
            </p:cNvPicPr>
            <p:nvPr/>
          </p:nvPicPr>
          <p:blipFill>
            <a:blip r:embed="rId4"/>
            <a:stretch>
              <a:fillRect/>
            </a:stretch>
          </p:blipFill>
          <p:spPr>
            <a:xfrm>
              <a:off x="2463594" y="4413764"/>
              <a:ext cx="7052154" cy="1773907"/>
            </a:xfrm>
            <a:prstGeom prst="rect">
              <a:avLst/>
            </a:prstGeom>
          </p:spPr>
        </p:pic>
        <p:pic>
          <p:nvPicPr>
            <p:cNvPr id="7" name="Picture 6">
              <a:extLst>
                <a:ext uri="{FF2B5EF4-FFF2-40B4-BE49-F238E27FC236}">
                  <a16:creationId xmlns:a16="http://schemas.microsoft.com/office/drawing/2014/main" id="{27F585B5-E561-8260-9D50-38E931B0D143}"/>
                </a:ext>
              </a:extLst>
            </p:cNvPr>
            <p:cNvPicPr>
              <a:picLocks noChangeAspect="1"/>
            </p:cNvPicPr>
            <p:nvPr/>
          </p:nvPicPr>
          <p:blipFill rotWithShape="1">
            <a:blip r:embed="rId5"/>
            <a:srcRect l="37422" t="3258"/>
            <a:stretch/>
          </p:blipFill>
          <p:spPr>
            <a:xfrm>
              <a:off x="2463593" y="6187671"/>
              <a:ext cx="7052155" cy="617358"/>
            </a:xfrm>
            <a:prstGeom prst="rect">
              <a:avLst/>
            </a:prstGeom>
          </p:spPr>
        </p:pic>
      </p:grpSp>
      <p:grpSp>
        <p:nvGrpSpPr>
          <p:cNvPr id="10" name="Group 9">
            <a:extLst>
              <a:ext uri="{FF2B5EF4-FFF2-40B4-BE49-F238E27FC236}">
                <a16:creationId xmlns:a16="http://schemas.microsoft.com/office/drawing/2014/main" id="{E4C82DC7-435C-795B-BB20-62B004A32BA9}"/>
              </a:ext>
            </a:extLst>
          </p:cNvPr>
          <p:cNvGrpSpPr/>
          <p:nvPr/>
        </p:nvGrpSpPr>
        <p:grpSpPr>
          <a:xfrm>
            <a:off x="374071" y="1926740"/>
            <a:ext cx="10966824" cy="2444035"/>
            <a:chOff x="374071" y="1851584"/>
            <a:chExt cx="10966824" cy="2444035"/>
          </a:xfrm>
        </p:grpSpPr>
        <p:pic>
          <p:nvPicPr>
            <p:cNvPr id="5" name="Picture 4">
              <a:extLst>
                <a:ext uri="{FF2B5EF4-FFF2-40B4-BE49-F238E27FC236}">
                  <a16:creationId xmlns:a16="http://schemas.microsoft.com/office/drawing/2014/main" id="{9D888589-C5FF-EED7-A85D-3821563EA1A4}"/>
                </a:ext>
              </a:extLst>
            </p:cNvPr>
            <p:cNvPicPr>
              <a:picLocks noChangeAspect="1"/>
            </p:cNvPicPr>
            <p:nvPr/>
          </p:nvPicPr>
          <p:blipFill>
            <a:blip r:embed="rId6"/>
            <a:stretch>
              <a:fillRect/>
            </a:stretch>
          </p:blipFill>
          <p:spPr>
            <a:xfrm>
              <a:off x="374071" y="1851584"/>
              <a:ext cx="10966824" cy="1805887"/>
            </a:xfrm>
            <a:prstGeom prst="rect">
              <a:avLst/>
            </a:prstGeom>
          </p:spPr>
        </p:pic>
        <p:pic>
          <p:nvPicPr>
            <p:cNvPr id="8" name="Picture 7">
              <a:extLst>
                <a:ext uri="{FF2B5EF4-FFF2-40B4-BE49-F238E27FC236}">
                  <a16:creationId xmlns:a16="http://schemas.microsoft.com/office/drawing/2014/main" id="{468C1260-88B8-8B2B-9AF8-259A471ABE35}"/>
                </a:ext>
              </a:extLst>
            </p:cNvPr>
            <p:cNvPicPr>
              <a:picLocks noChangeAspect="1"/>
            </p:cNvPicPr>
            <p:nvPr/>
          </p:nvPicPr>
          <p:blipFill>
            <a:blip r:embed="rId7"/>
            <a:stretch>
              <a:fillRect/>
            </a:stretch>
          </p:blipFill>
          <p:spPr>
            <a:xfrm>
              <a:off x="374071" y="3657471"/>
              <a:ext cx="10966824" cy="638148"/>
            </a:xfrm>
            <a:prstGeom prst="rect">
              <a:avLst/>
            </a:prstGeom>
          </p:spPr>
        </p:pic>
      </p:grpSp>
      <p:sp>
        <p:nvSpPr>
          <p:cNvPr id="11" name="Rectangle 10">
            <a:extLst>
              <a:ext uri="{FF2B5EF4-FFF2-40B4-BE49-F238E27FC236}">
                <a16:creationId xmlns:a16="http://schemas.microsoft.com/office/drawing/2014/main" id="{20E93400-3C66-5257-805E-ECF30E3FB4EC}"/>
              </a:ext>
            </a:extLst>
          </p:cNvPr>
          <p:cNvSpPr/>
          <p:nvPr/>
        </p:nvSpPr>
        <p:spPr>
          <a:xfrm>
            <a:off x="374071" y="1926740"/>
            <a:ext cx="10945421" cy="244403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688483-5728-F751-F9C8-D02CF45D0CEF}"/>
              </a:ext>
            </a:extLst>
          </p:cNvPr>
          <p:cNvSpPr/>
          <p:nvPr/>
        </p:nvSpPr>
        <p:spPr>
          <a:xfrm>
            <a:off x="4265512" y="4367257"/>
            <a:ext cx="7052155" cy="244403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108A008-C9DE-3DFE-7415-0283486AAB9B}"/>
              </a:ext>
            </a:extLst>
          </p:cNvPr>
          <p:cNvSpPr txBox="1"/>
          <p:nvPr/>
        </p:nvSpPr>
        <p:spPr>
          <a:xfrm>
            <a:off x="388307" y="1321648"/>
            <a:ext cx="2984022" cy="646331"/>
          </a:xfrm>
          <a:prstGeom prst="rect">
            <a:avLst/>
          </a:prstGeom>
          <a:noFill/>
        </p:spPr>
        <p:txBody>
          <a:bodyPr wrap="none" rtlCol="0">
            <a:spAutoFit/>
          </a:bodyPr>
          <a:lstStyle/>
          <a:p>
            <a:r>
              <a:rPr lang="en-US" dirty="0"/>
              <a:t>Dorset Council rated 35/190</a:t>
            </a:r>
          </a:p>
          <a:p>
            <a:r>
              <a:rPr lang="en-US" dirty="0"/>
              <a:t>BCP Council rated 92/190 </a:t>
            </a:r>
          </a:p>
        </p:txBody>
      </p:sp>
      <p:sp>
        <p:nvSpPr>
          <p:cNvPr id="14" name="TextBox 13">
            <a:extLst>
              <a:ext uri="{FF2B5EF4-FFF2-40B4-BE49-F238E27FC236}">
                <a16:creationId xmlns:a16="http://schemas.microsoft.com/office/drawing/2014/main" id="{0FF326CA-511E-4D7E-AA40-EFA0A8FD09CE}"/>
              </a:ext>
            </a:extLst>
          </p:cNvPr>
          <p:cNvSpPr txBox="1"/>
          <p:nvPr/>
        </p:nvSpPr>
        <p:spPr>
          <a:xfrm>
            <a:off x="361544" y="4392309"/>
            <a:ext cx="3868213" cy="2462213"/>
          </a:xfrm>
          <a:prstGeom prst="rect">
            <a:avLst/>
          </a:prstGeom>
          <a:noFill/>
        </p:spPr>
        <p:txBody>
          <a:bodyPr wrap="square" rtlCol="0">
            <a:spAutoFit/>
          </a:bodyPr>
          <a:lstStyle/>
          <a:p>
            <a:r>
              <a:rPr lang="en-GB" sz="1400" b="0" i="0" u="none" strike="noStrike" dirty="0">
                <a:solidFill>
                  <a:srgbClr val="1C2624"/>
                </a:solidFill>
                <a:effectLst/>
                <a:highlight>
                  <a:srgbClr val="FDFDFD"/>
                </a:highlight>
                <a:latin typeface="Lato" panose="020F0502020204030203" pitchFamily="34" charset="0"/>
              </a:rPr>
              <a:t>The Scorecard assessment consists of 91 questions or less, depending on council type, across 7 different sections, created in consultation with over 90 different organisations and individuals. Each council was marked against these criteria and given a right to reply before the scores underwent a final audit. This work was completed between January and August 2023. Unless otherwise stated, council climate action from 1st January 2019 up until 31st March 2023 was assessed.</a:t>
            </a:r>
            <a:endParaRPr lang="en-US" sz="1400" dirty="0"/>
          </a:p>
        </p:txBody>
      </p:sp>
    </p:spTree>
    <p:extLst>
      <p:ext uri="{BB962C8B-B14F-4D97-AF65-F5344CB8AC3E}">
        <p14:creationId xmlns:p14="http://schemas.microsoft.com/office/powerpoint/2010/main" val="3232874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DA71D7-698A-FC3F-C882-98EA0FFAA66D}"/>
              </a:ext>
            </a:extLst>
          </p:cNvPr>
          <p:cNvPicPr>
            <a:picLocks noChangeAspect="1"/>
          </p:cNvPicPr>
          <p:nvPr/>
        </p:nvPicPr>
        <p:blipFill>
          <a:blip r:embed="rId3"/>
          <a:stretch>
            <a:fillRect/>
          </a:stretch>
        </p:blipFill>
        <p:spPr>
          <a:xfrm>
            <a:off x="155532" y="1252604"/>
            <a:ext cx="11961778" cy="5450210"/>
          </a:xfrm>
          <a:prstGeom prst="rect">
            <a:avLst/>
          </a:prstGeom>
        </p:spPr>
      </p:pic>
    </p:spTree>
    <p:extLst>
      <p:ext uri="{BB962C8B-B14F-4D97-AF65-F5344CB8AC3E}">
        <p14:creationId xmlns:p14="http://schemas.microsoft.com/office/powerpoint/2010/main" val="24401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F846-A80B-6C80-4A5D-7226F03E8543}"/>
              </a:ext>
            </a:extLst>
          </p:cNvPr>
          <p:cNvSpPr>
            <a:spLocks noGrp="1"/>
          </p:cNvSpPr>
          <p:nvPr>
            <p:ph type="title"/>
          </p:nvPr>
        </p:nvSpPr>
        <p:spPr>
          <a:xfrm>
            <a:off x="666750" y="263524"/>
            <a:ext cx="11231880" cy="835025"/>
          </a:xfrm>
        </p:spPr>
        <p:txBody>
          <a:bodyPr/>
          <a:lstStyle/>
          <a:p>
            <a:r>
              <a:rPr lang="en-US" dirty="0"/>
              <a:t>Local Government Plans and Progress Reporting</a:t>
            </a:r>
          </a:p>
        </p:txBody>
      </p:sp>
      <p:pic>
        <p:nvPicPr>
          <p:cNvPr id="5" name="Picture 4">
            <a:extLst>
              <a:ext uri="{FF2B5EF4-FFF2-40B4-BE49-F238E27FC236}">
                <a16:creationId xmlns:a16="http://schemas.microsoft.com/office/drawing/2014/main" id="{2B64880D-2548-C66A-208D-0A0F3B993CE1}"/>
              </a:ext>
            </a:extLst>
          </p:cNvPr>
          <p:cNvPicPr/>
          <p:nvPr/>
        </p:nvPicPr>
        <p:blipFill>
          <a:blip r:embed="rId3"/>
          <a:stretch>
            <a:fillRect/>
          </a:stretch>
        </p:blipFill>
        <p:spPr>
          <a:xfrm>
            <a:off x="1533258" y="1259840"/>
            <a:ext cx="2310325" cy="3093380"/>
          </a:xfrm>
          <a:prstGeom prst="rect">
            <a:avLst/>
          </a:prstGeom>
        </p:spPr>
      </p:pic>
      <p:pic>
        <p:nvPicPr>
          <p:cNvPr id="6" name="Picture 5">
            <a:extLst>
              <a:ext uri="{FF2B5EF4-FFF2-40B4-BE49-F238E27FC236}">
                <a16:creationId xmlns:a16="http://schemas.microsoft.com/office/drawing/2014/main" id="{393E71AF-3838-D81B-E360-4ABAB1E52D19}"/>
              </a:ext>
            </a:extLst>
          </p:cNvPr>
          <p:cNvPicPr/>
          <p:nvPr/>
        </p:nvPicPr>
        <p:blipFill>
          <a:blip r:embed="rId4"/>
          <a:stretch>
            <a:fillRect/>
          </a:stretch>
        </p:blipFill>
        <p:spPr>
          <a:xfrm>
            <a:off x="6432793" y="1291840"/>
            <a:ext cx="2256986" cy="3198525"/>
          </a:xfrm>
          <a:prstGeom prst="rect">
            <a:avLst/>
          </a:prstGeom>
        </p:spPr>
      </p:pic>
      <p:sp>
        <p:nvSpPr>
          <p:cNvPr id="7" name="Shape 840">
            <a:extLst>
              <a:ext uri="{FF2B5EF4-FFF2-40B4-BE49-F238E27FC236}">
                <a16:creationId xmlns:a16="http://schemas.microsoft.com/office/drawing/2014/main" id="{D057EF3A-00B8-8DA4-089C-7D98C01F8D85}"/>
              </a:ext>
            </a:extLst>
          </p:cNvPr>
          <p:cNvSpPr/>
          <p:nvPr/>
        </p:nvSpPr>
        <p:spPr>
          <a:xfrm>
            <a:off x="6427967" y="1298445"/>
            <a:ext cx="2266511" cy="3208049"/>
          </a:xfrm>
          <a:custGeom>
            <a:avLst/>
            <a:gdLst/>
            <a:ahLst/>
            <a:cxnLst/>
            <a:rect l="0" t="0" r="0" b="0"/>
            <a:pathLst>
              <a:path w="2266569" h="3208401">
                <a:moveTo>
                  <a:pt x="0" y="3208401"/>
                </a:moveTo>
                <a:lnTo>
                  <a:pt x="2266569" y="3208401"/>
                </a:lnTo>
                <a:lnTo>
                  <a:pt x="2266569" y="0"/>
                </a:lnTo>
                <a:lnTo>
                  <a:pt x="0" y="0"/>
                </a:lnTo>
                <a:close/>
              </a:path>
            </a:pathLst>
          </a:custGeom>
          <a:ln w="9525" cap="flat">
            <a:round/>
          </a:ln>
        </p:spPr>
        <p:style>
          <a:lnRef idx="1">
            <a:srgbClr val="7F7F7F"/>
          </a:lnRef>
          <a:fillRef idx="0">
            <a:srgbClr val="000000">
              <a:alpha val="0"/>
            </a:srgbClr>
          </a:fillRef>
          <a:effectRef idx="0">
            <a:scrgbClr r="0" g="0" b="0"/>
          </a:effectRef>
          <a:fontRef idx="none"/>
        </p:style>
        <p:txBody>
          <a:bodyPr/>
          <a:lstStyle/>
          <a:p>
            <a:endParaRPr lang="en-GB"/>
          </a:p>
        </p:txBody>
      </p:sp>
      <p:pic>
        <p:nvPicPr>
          <p:cNvPr id="8" name="Picture 7">
            <a:extLst>
              <a:ext uri="{FF2B5EF4-FFF2-40B4-BE49-F238E27FC236}">
                <a16:creationId xmlns:a16="http://schemas.microsoft.com/office/drawing/2014/main" id="{C86786BB-7188-C53D-F770-F7468B1499BF}"/>
              </a:ext>
            </a:extLst>
          </p:cNvPr>
          <p:cNvPicPr/>
          <p:nvPr/>
        </p:nvPicPr>
        <p:blipFill>
          <a:blip r:embed="rId5"/>
          <a:stretch>
            <a:fillRect/>
          </a:stretch>
        </p:blipFill>
        <p:spPr>
          <a:xfrm>
            <a:off x="8551099" y="2068978"/>
            <a:ext cx="2426146" cy="3424052"/>
          </a:xfrm>
          <a:prstGeom prst="rect">
            <a:avLst/>
          </a:prstGeom>
        </p:spPr>
      </p:pic>
      <p:pic>
        <p:nvPicPr>
          <p:cNvPr id="9" name="Picture 8">
            <a:extLst>
              <a:ext uri="{FF2B5EF4-FFF2-40B4-BE49-F238E27FC236}">
                <a16:creationId xmlns:a16="http://schemas.microsoft.com/office/drawing/2014/main" id="{6986354F-0423-6BC9-CFF2-69EE289622AB}"/>
              </a:ext>
            </a:extLst>
          </p:cNvPr>
          <p:cNvPicPr/>
          <p:nvPr/>
        </p:nvPicPr>
        <p:blipFill>
          <a:blip r:embed="rId6"/>
          <a:stretch>
            <a:fillRect/>
          </a:stretch>
        </p:blipFill>
        <p:spPr>
          <a:xfrm>
            <a:off x="1009015" y="4129217"/>
            <a:ext cx="2717223" cy="1766122"/>
          </a:xfrm>
          <a:prstGeom prst="rect">
            <a:avLst/>
          </a:prstGeom>
        </p:spPr>
      </p:pic>
      <p:pic>
        <p:nvPicPr>
          <p:cNvPr id="10" name="Picture 9">
            <a:extLst>
              <a:ext uri="{FF2B5EF4-FFF2-40B4-BE49-F238E27FC236}">
                <a16:creationId xmlns:a16="http://schemas.microsoft.com/office/drawing/2014/main" id="{A8928E36-7784-13EE-15C2-1C4BBE867C40}"/>
              </a:ext>
            </a:extLst>
          </p:cNvPr>
          <p:cNvPicPr/>
          <p:nvPr/>
        </p:nvPicPr>
        <p:blipFill>
          <a:blip r:embed="rId7"/>
          <a:stretch>
            <a:fillRect/>
          </a:stretch>
        </p:blipFill>
        <p:spPr>
          <a:xfrm>
            <a:off x="3549458" y="2780625"/>
            <a:ext cx="2183836" cy="3093380"/>
          </a:xfrm>
          <a:prstGeom prst="rect">
            <a:avLst/>
          </a:prstGeom>
        </p:spPr>
      </p:pic>
      <p:graphicFrame>
        <p:nvGraphicFramePr>
          <p:cNvPr id="13" name="Table 12">
            <a:extLst>
              <a:ext uri="{FF2B5EF4-FFF2-40B4-BE49-F238E27FC236}">
                <a16:creationId xmlns:a16="http://schemas.microsoft.com/office/drawing/2014/main" id="{CB076323-40FE-C652-EE5D-476290987FDB}"/>
              </a:ext>
            </a:extLst>
          </p:cNvPr>
          <p:cNvGraphicFramePr>
            <a:graphicFrameLocks noGrp="1"/>
          </p:cNvGraphicFramePr>
          <p:nvPr>
            <p:extLst>
              <p:ext uri="{D42A27DB-BD31-4B8C-83A1-F6EECF244321}">
                <p14:modId xmlns:p14="http://schemas.microsoft.com/office/powerpoint/2010/main" val="2475061283"/>
              </p:ext>
            </p:extLst>
          </p:nvPr>
        </p:nvGraphicFramePr>
        <p:xfrm>
          <a:off x="7161263" y="5676949"/>
          <a:ext cx="3611880" cy="1098550"/>
        </p:xfrm>
        <a:graphic>
          <a:graphicData uri="http://schemas.openxmlformats.org/drawingml/2006/table">
            <a:tbl>
              <a:tblPr firstRow="1" firstCol="1" bandRow="1"/>
              <a:tblGrid>
                <a:gridCol w="3611880">
                  <a:extLst>
                    <a:ext uri="{9D8B030D-6E8A-4147-A177-3AD203B41FA5}">
                      <a16:colId xmlns:a16="http://schemas.microsoft.com/office/drawing/2014/main" val="1596871969"/>
                    </a:ext>
                  </a:extLst>
                </a:gridCol>
              </a:tblGrid>
              <a:tr h="1014730">
                <a:tc>
                  <a:txBody>
                    <a:bodyPr/>
                    <a:lstStyle/>
                    <a:p>
                      <a:pPr algn="ctr">
                        <a:lnSpc>
                          <a:spcPct val="97000"/>
                        </a:lnSpc>
                        <a:spcAft>
                          <a:spcPts val="800"/>
                        </a:spcAft>
                      </a:pPr>
                      <a:r>
                        <a:rPr lang="en-GB" sz="2000" kern="100" dirty="0" err="1">
                          <a:solidFill>
                            <a:srgbClr val="FFFFFF"/>
                          </a:solidFill>
                          <a:effectLst/>
                          <a:highlight>
                            <a:srgbClr val="275317"/>
                          </a:highlight>
                          <a:latin typeface="Calibri" panose="020F0502020204030204" pitchFamily="34" charset="0"/>
                          <a:ea typeface="Calibri" panose="020F0502020204030204" pitchFamily="34" charset="0"/>
                          <a:cs typeface="Calibri" panose="020F0502020204030204" pitchFamily="34" charset="0"/>
                        </a:rPr>
                        <a:t>bcpcouncil.gov.uk</a:t>
                      </a:r>
                      <a:r>
                        <a:rPr lang="en-GB" sz="2000" kern="100" dirty="0">
                          <a:solidFill>
                            <a:srgbClr val="FFFFFF"/>
                          </a:solidFill>
                          <a:effectLst/>
                          <a:highlight>
                            <a:srgbClr val="275317"/>
                          </a:highlight>
                          <a:latin typeface="Calibri" panose="020F0502020204030204" pitchFamily="34" charset="0"/>
                          <a:ea typeface="Calibri" panose="020F0502020204030204" pitchFamily="34" charset="0"/>
                          <a:cs typeface="Calibri" panose="020F0502020204030204" pitchFamily="34" charset="0"/>
                        </a:rPr>
                        <a:t>/environment/ sustainability-and-carbon-</a:t>
                      </a:r>
                      <a:endParaRPr lang="en-GB" sz="1100" kern="100" dirty="0">
                        <a:solidFill>
                          <a:srgbClr val="000000"/>
                        </a:solidFill>
                        <a:effectLst/>
                        <a:highlight>
                          <a:srgbClr val="275317"/>
                        </a:highlight>
                        <a:latin typeface="Calibri" panose="020F0502020204030204" pitchFamily="34" charset="0"/>
                        <a:ea typeface="Calibri" panose="020F0502020204030204" pitchFamily="34" charset="0"/>
                        <a:cs typeface="Times New Roman" panose="02020603050405020304" pitchFamily="18" charset="0"/>
                      </a:endParaRPr>
                    </a:p>
                    <a:p>
                      <a:pPr marL="1270" algn="ctr">
                        <a:lnSpc>
                          <a:spcPct val="107000"/>
                        </a:lnSpc>
                        <a:spcAft>
                          <a:spcPts val="800"/>
                        </a:spcAft>
                      </a:pPr>
                      <a:r>
                        <a:rPr lang="en-GB" sz="2000" kern="100" dirty="0">
                          <a:solidFill>
                            <a:srgbClr val="FFFFFF"/>
                          </a:solidFill>
                          <a:effectLst/>
                          <a:highlight>
                            <a:srgbClr val="275317"/>
                          </a:highlight>
                          <a:latin typeface="Calibri" panose="020F0502020204030204" pitchFamily="34" charset="0"/>
                          <a:ea typeface="Calibri" panose="020F0502020204030204" pitchFamily="34" charset="0"/>
                          <a:cs typeface="Calibri" panose="020F0502020204030204" pitchFamily="34" charset="0"/>
                        </a:rPr>
                        <a:t>reduction</a:t>
                      </a:r>
                      <a:endParaRPr lang="en-GB" sz="1100" kern="100" dirty="0">
                        <a:solidFill>
                          <a:srgbClr val="000000"/>
                        </a:solidFill>
                        <a:effectLst/>
                        <a:highlight>
                          <a:srgbClr val="275317"/>
                        </a:highlight>
                        <a:latin typeface="Calibri" panose="020F0502020204030204" pitchFamily="34" charset="0"/>
                        <a:ea typeface="Calibri" panose="020F0502020204030204" pitchFamily="34" charset="0"/>
                        <a:cs typeface="Times New Roman" panose="02020603050405020304" pitchFamily="18" charset="0"/>
                      </a:endParaRPr>
                    </a:p>
                  </a:txBody>
                  <a:tcPr marL="73025" marR="73025" marT="93980" marB="0">
                    <a:lnL>
                      <a:noFill/>
                    </a:lnL>
                    <a:lnR>
                      <a:noFill/>
                    </a:lnR>
                    <a:lnT>
                      <a:noFill/>
                    </a:lnT>
                    <a:lnB>
                      <a:noFill/>
                    </a:lnB>
                    <a:solidFill>
                      <a:srgbClr val="275317"/>
                    </a:solidFill>
                  </a:tcPr>
                </a:tc>
                <a:extLst>
                  <a:ext uri="{0D108BD9-81ED-4DB2-BD59-A6C34878D82A}">
                    <a16:rowId xmlns:a16="http://schemas.microsoft.com/office/drawing/2014/main" val="1347387629"/>
                  </a:ext>
                </a:extLst>
              </a:tr>
            </a:tbl>
          </a:graphicData>
        </a:graphic>
      </p:graphicFrame>
      <p:graphicFrame>
        <p:nvGraphicFramePr>
          <p:cNvPr id="15" name="Table 14">
            <a:extLst>
              <a:ext uri="{FF2B5EF4-FFF2-40B4-BE49-F238E27FC236}">
                <a16:creationId xmlns:a16="http://schemas.microsoft.com/office/drawing/2014/main" id="{8F40FCFE-CF8C-685B-7032-6154D77609A5}"/>
              </a:ext>
            </a:extLst>
          </p:cNvPr>
          <p:cNvGraphicFramePr>
            <a:graphicFrameLocks noGrp="1"/>
          </p:cNvGraphicFramePr>
          <p:nvPr>
            <p:extLst>
              <p:ext uri="{D42A27DB-BD31-4B8C-83A1-F6EECF244321}">
                <p14:modId xmlns:p14="http://schemas.microsoft.com/office/powerpoint/2010/main" val="702523550"/>
              </p:ext>
            </p:extLst>
          </p:nvPr>
        </p:nvGraphicFramePr>
        <p:xfrm>
          <a:off x="1418857" y="6066839"/>
          <a:ext cx="3923030" cy="708660"/>
        </p:xfrm>
        <a:graphic>
          <a:graphicData uri="http://schemas.openxmlformats.org/drawingml/2006/table">
            <a:tbl>
              <a:tblPr firstRow="1" firstCol="1" bandRow="1"/>
              <a:tblGrid>
                <a:gridCol w="3923030">
                  <a:extLst>
                    <a:ext uri="{9D8B030D-6E8A-4147-A177-3AD203B41FA5}">
                      <a16:colId xmlns:a16="http://schemas.microsoft.com/office/drawing/2014/main" val="1879428005"/>
                    </a:ext>
                  </a:extLst>
                </a:gridCol>
              </a:tblGrid>
              <a:tr h="708660">
                <a:tc>
                  <a:txBody>
                    <a:bodyPr/>
                    <a:lstStyle/>
                    <a:p>
                      <a:pPr algn="ctr">
                        <a:lnSpc>
                          <a:spcPct val="107000"/>
                        </a:lnSpc>
                        <a:spcAft>
                          <a:spcPts val="800"/>
                        </a:spcAft>
                      </a:pPr>
                      <a:r>
                        <a:rPr lang="en-GB" sz="2000" kern="100" dirty="0" err="1">
                          <a:solidFill>
                            <a:srgbClr val="FFFFFF"/>
                          </a:solidFill>
                          <a:effectLst/>
                          <a:highlight>
                            <a:srgbClr val="275317"/>
                          </a:highlight>
                          <a:latin typeface="Calibri" panose="020F0502020204030204" pitchFamily="34" charset="0"/>
                          <a:ea typeface="Calibri" panose="020F0502020204030204" pitchFamily="34" charset="0"/>
                          <a:cs typeface="Calibri" panose="020F0502020204030204" pitchFamily="34" charset="0"/>
                        </a:rPr>
                        <a:t>dorsetcouncil.gov.uk</a:t>
                      </a:r>
                      <a:r>
                        <a:rPr lang="en-GB" sz="2000" kern="100" dirty="0">
                          <a:solidFill>
                            <a:srgbClr val="FFFFFF"/>
                          </a:solidFill>
                          <a:effectLst/>
                          <a:highlight>
                            <a:srgbClr val="275317"/>
                          </a:highlight>
                          <a:latin typeface="Calibri" panose="020F0502020204030204" pitchFamily="34" charset="0"/>
                          <a:ea typeface="Calibri" panose="020F0502020204030204" pitchFamily="34" charset="0"/>
                          <a:cs typeface="Calibri" panose="020F0502020204030204" pitchFamily="34" charset="0"/>
                        </a:rPr>
                        <a:t>/</a:t>
                      </a:r>
                      <a:r>
                        <a:rPr lang="en-GB" sz="2000" kern="100" dirty="0" err="1">
                          <a:solidFill>
                            <a:srgbClr val="FFFFFF"/>
                          </a:solidFill>
                          <a:effectLst/>
                          <a:highlight>
                            <a:srgbClr val="275317"/>
                          </a:highlight>
                          <a:latin typeface="Calibri" panose="020F0502020204030204" pitchFamily="34" charset="0"/>
                          <a:ea typeface="Calibri" panose="020F0502020204030204" pitchFamily="34" charset="0"/>
                          <a:cs typeface="Calibri" panose="020F0502020204030204" pitchFamily="34" charset="0"/>
                        </a:rPr>
                        <a:t>climatechange</a:t>
                      </a:r>
                      <a:endParaRPr lang="en-GB" sz="1100" kern="100" dirty="0">
                        <a:solidFill>
                          <a:srgbClr val="000000"/>
                        </a:solidFill>
                        <a:effectLst/>
                        <a:highlight>
                          <a:srgbClr val="275317"/>
                        </a:highlight>
                        <a:latin typeface="Calibri" panose="020F0502020204030204" pitchFamily="34" charset="0"/>
                        <a:ea typeface="Calibri" panose="020F0502020204030204" pitchFamily="34" charset="0"/>
                        <a:cs typeface="Times New Roman" panose="02020603050405020304" pitchFamily="18" charset="0"/>
                      </a:endParaRPr>
                    </a:p>
                  </a:txBody>
                  <a:tcPr marL="73025" marR="73025" marT="93980" marB="0">
                    <a:lnL>
                      <a:noFill/>
                    </a:lnL>
                    <a:lnR>
                      <a:noFill/>
                    </a:lnR>
                    <a:lnT>
                      <a:noFill/>
                    </a:lnT>
                    <a:lnB>
                      <a:noFill/>
                    </a:lnB>
                    <a:solidFill>
                      <a:srgbClr val="275317"/>
                    </a:solidFill>
                  </a:tcPr>
                </a:tc>
                <a:extLst>
                  <a:ext uri="{0D108BD9-81ED-4DB2-BD59-A6C34878D82A}">
                    <a16:rowId xmlns:a16="http://schemas.microsoft.com/office/drawing/2014/main" val="3451009758"/>
                  </a:ext>
                </a:extLst>
              </a:tr>
            </a:tbl>
          </a:graphicData>
        </a:graphic>
      </p:graphicFrame>
    </p:spTree>
    <p:extLst>
      <p:ext uri="{BB962C8B-B14F-4D97-AF65-F5344CB8AC3E}">
        <p14:creationId xmlns:p14="http://schemas.microsoft.com/office/powerpoint/2010/main" val="2952691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227</TotalTime>
  <Words>1554</Words>
  <Application>Microsoft Macintosh PowerPoint</Application>
  <PresentationFormat>Widescreen</PresentationFormat>
  <Paragraphs>186</Paragraphs>
  <Slides>9</Slides>
  <Notes>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Calibri</vt:lpstr>
      <vt:lpstr>Lato</vt:lpstr>
      <vt:lpstr>Office Theme</vt:lpstr>
      <vt:lpstr>Greenwashing and Local Government</vt:lpstr>
      <vt:lpstr>National Government</vt:lpstr>
      <vt:lpstr>PowerPoint Presentation</vt:lpstr>
      <vt:lpstr>The CCC's recommended UK carbon budgets and the UK's 2050 target</vt:lpstr>
      <vt:lpstr>Local Government Context</vt:lpstr>
      <vt:lpstr>Local Government Barometers</vt:lpstr>
      <vt:lpstr>Climate Action UK Scorecards</vt:lpstr>
      <vt:lpstr>PowerPoint Presentation</vt:lpstr>
      <vt:lpstr>Local Government Plans and Progress Reporting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Giles Watts</dc:creator>
  <cp:lastModifiedBy>Giles Watts</cp:lastModifiedBy>
  <cp:revision>8</cp:revision>
  <cp:lastPrinted>2024-06-05T15:16:58Z</cp:lastPrinted>
  <dcterms:created xsi:type="dcterms:W3CDTF">2024-06-05T11:29:48Z</dcterms:created>
  <dcterms:modified xsi:type="dcterms:W3CDTF">2024-06-05T15:17:05Z</dcterms:modified>
</cp:coreProperties>
</file>